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1" r:id="rId28"/>
    <p:sldId id="280" r:id="rId29"/>
    <p:sldId id="279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13A"/>
    <a:srgbClr val="184864"/>
    <a:srgbClr val="387D92"/>
    <a:srgbClr val="F7DD6D"/>
    <a:srgbClr val="74B6CA"/>
    <a:srgbClr val="A1CDDB"/>
    <a:srgbClr val="366994"/>
    <a:srgbClr val="F4D9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7" autoAdjust="0"/>
  </p:normalViewPr>
  <p:slideViewPr>
    <p:cSldViewPr>
      <p:cViewPr varScale="1">
        <p:scale>
          <a:sx n="78" d="100"/>
          <a:sy n="78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02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1D9FC-903B-4BF4-8DBF-05480E2FADF7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9A852-06BF-44F8-88E3-D7A96D2E8D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50B6F1-8015-4F24-B3E2-1F3AD7E1A8EF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0D633F-8B15-432F-A746-0AFCEBEA4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C68AE4-C241-4FDC-A717-4ACD0209F7BD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2285999"/>
            <a:ext cx="6324600" cy="1219201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spcAft>
                <a:spcPts val="0"/>
              </a:spcAft>
              <a:defRPr sz="4000">
                <a:solidFill>
                  <a:srgbClr val="F4D1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19400" y="3886200"/>
            <a:ext cx="5486400" cy="1143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Gary J. Pendergrass, PE, RG – Principal</a:t>
            </a:r>
          </a:p>
          <a:p>
            <a:r>
              <a:rPr lang="en-US" dirty="0" smtClean="0"/>
              <a:t>AEG 54th Annual Meeting, Anchorage, Alaska</a:t>
            </a:r>
          </a:p>
          <a:p>
            <a:r>
              <a:rPr lang="en-US" dirty="0" smtClean="0"/>
              <a:t>September 23, 2011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F2924-1B0B-44CA-99CD-A6DD6C4A993C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930F2-0C2D-4C36-8CFF-6684BA518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/>
          <p:cNvSpPr>
            <a:spLocks noGrp="1"/>
          </p:cNvSpPr>
          <p:nvPr>
            <p:ph sz="quarter" idx="18"/>
          </p:nvPr>
        </p:nvSpPr>
        <p:spPr>
          <a:xfrm>
            <a:off x="381000" y="304800"/>
            <a:ext cx="8382000" cy="914400"/>
          </a:xfrm>
          <a:prstGeom prst="rect">
            <a:avLst/>
          </a:prstGeom>
        </p:spPr>
        <p:txBody>
          <a:bodyPr/>
          <a:lstStyle>
            <a:lvl1pPr marL="0" indent="0" algn="l">
              <a:defRPr sz="3600">
                <a:solidFill>
                  <a:srgbClr val="F4D1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9"/>
          </p:nvPr>
        </p:nvSpPr>
        <p:spPr>
          <a:xfrm>
            <a:off x="381000" y="1676400"/>
            <a:ext cx="4114800" cy="4800600"/>
          </a:xfrm>
          <a:prstGeom prst="rect">
            <a:avLst/>
          </a:prstGeom>
        </p:spPr>
        <p:txBody>
          <a:bodyPr/>
          <a:lstStyle>
            <a:lvl1pPr marL="225425" indent="-225425" algn="l">
              <a:buClr>
                <a:srgbClr val="F4D13A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</a:defRPr>
            </a:lvl1pPr>
            <a:lvl2pPr marL="569913" indent="-344488" algn="l">
              <a:buClr>
                <a:srgbClr val="F4D13A"/>
              </a:buClr>
              <a:buFont typeface="Franklin Gothic Medium" pitchFamily="34" charset="0"/>
              <a:buChar char="—"/>
              <a:defRPr sz="1800">
                <a:solidFill>
                  <a:schemeClr val="bg1"/>
                </a:solidFill>
              </a:defRPr>
            </a:lvl2pPr>
            <a:lvl3pPr marL="225425" indent="-225425" algn="l">
              <a:buClr>
                <a:srgbClr val="F4D13A"/>
              </a:buClr>
              <a:buFont typeface="Wingdings" pitchFamily="2" charset="2"/>
              <a:buChar char="§"/>
              <a:defRPr sz="2400"/>
            </a:lvl3pPr>
            <a:lvl4pPr marL="225425" indent="-225425" algn="l">
              <a:buClr>
                <a:srgbClr val="F4D13A"/>
              </a:buClr>
              <a:buFont typeface="Wingdings" pitchFamily="2" charset="2"/>
              <a:buChar char="§"/>
              <a:defRPr sz="2400"/>
            </a:lvl4pPr>
            <a:lvl5pPr marL="225425" indent="-225425" algn="l">
              <a:buClr>
                <a:srgbClr val="F4D13A"/>
              </a:buClr>
              <a:buFont typeface="Wingdings" pitchFamily="2" charset="2"/>
              <a:buChar char="§"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0"/>
          </p:nvPr>
        </p:nvSpPr>
        <p:spPr>
          <a:xfrm>
            <a:off x="43021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2E8E6-3A34-4F45-BDA9-774AE6C65BC1}" type="datetimeFigureOut">
              <a:rPr lang="en-US"/>
              <a:pPr>
                <a:defRPr/>
              </a:pPr>
              <a:t>10/10/2011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372F1-B84D-4C74-98B7-0D726EBA0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/>
          <p:cNvSpPr>
            <a:spLocks noGrp="1"/>
          </p:cNvSpPr>
          <p:nvPr>
            <p:ph sz="quarter" idx="18"/>
          </p:nvPr>
        </p:nvSpPr>
        <p:spPr>
          <a:xfrm>
            <a:off x="381000" y="304800"/>
            <a:ext cx="8382000" cy="914400"/>
          </a:xfrm>
          <a:prstGeom prst="rect">
            <a:avLst/>
          </a:prstGeom>
        </p:spPr>
        <p:txBody>
          <a:bodyPr/>
          <a:lstStyle>
            <a:lvl1pPr marL="0" indent="0" algn="l">
              <a:defRPr sz="3600">
                <a:solidFill>
                  <a:srgbClr val="F4D1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0"/>
          </p:nvPr>
        </p:nvSpPr>
        <p:spPr>
          <a:xfrm>
            <a:off x="43021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2E8E6-3A34-4F45-BDA9-774AE6C65BC1}" type="datetimeFigureOut">
              <a:rPr lang="en-US"/>
              <a:pPr>
                <a:defRPr/>
              </a:pPr>
              <a:t>10/10/2011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372F1-B84D-4C74-98B7-0D726EBA0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DAD99D-B613-4B16-8903-2875D9B94FD9}" type="datetimeFigureOut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79463A-F455-4761-A717-A1E7336EF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10" descr="Geo_Logo_white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4050" y="640556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BoothBkgrnd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525" y="0"/>
            <a:ext cx="9177338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1" name="Group 23"/>
          <p:cNvGrpSpPr>
            <a:grpSpLocks/>
          </p:cNvGrpSpPr>
          <p:nvPr userDrawn="1"/>
        </p:nvGrpSpPr>
        <p:grpSpPr bwMode="auto">
          <a:xfrm>
            <a:off x="442913" y="6542088"/>
            <a:ext cx="2185987" cy="260350"/>
            <a:chOff x="481284" y="6498924"/>
            <a:chExt cx="2185716" cy="261610"/>
          </a:xfrm>
        </p:grpSpPr>
        <p:sp>
          <p:nvSpPr>
            <p:cNvPr id="14" name="TextBox 13"/>
            <p:cNvSpPr txBox="1"/>
            <p:nvPr userDrawn="1"/>
          </p:nvSpPr>
          <p:spPr>
            <a:xfrm>
              <a:off x="481284" y="6498924"/>
              <a:ext cx="2185716" cy="2616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bg1"/>
                  </a:solidFill>
                  <a:latin typeface="TradeGothic" pitchFamily="34" charset="0"/>
                </a:rPr>
                <a:t>WE FIND A BETTER WAY</a:t>
              </a:r>
              <a:endParaRPr lang="en-US" sz="700" dirty="0">
                <a:solidFill>
                  <a:schemeClr val="bg1"/>
                </a:solidFill>
                <a:latin typeface="TradeGothic" pitchFamily="34" charset="0"/>
              </a:endParaRPr>
            </a:p>
          </p:txBody>
        </p:sp>
        <p:grpSp>
          <p:nvGrpSpPr>
            <p:cNvPr id="1034" name="Group 17"/>
            <p:cNvGrpSpPr>
              <a:grpSpLocks/>
            </p:cNvGrpSpPr>
            <p:nvPr userDrawn="1"/>
          </p:nvGrpSpPr>
          <p:grpSpPr bwMode="auto">
            <a:xfrm>
              <a:off x="2098188" y="6524504"/>
              <a:ext cx="227948" cy="169277"/>
              <a:chOff x="4343400" y="2590800"/>
              <a:chExt cx="227948" cy="169277"/>
            </a:xfrm>
          </p:grpSpPr>
          <p:sp>
            <p:nvSpPr>
              <p:cNvPr id="15" name="TextBox 14"/>
              <p:cNvSpPr txBox="1"/>
              <p:nvPr userDrawn="1"/>
            </p:nvSpPr>
            <p:spPr>
              <a:xfrm>
                <a:off x="4343958" y="2590743"/>
                <a:ext cx="226985" cy="16908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500" dirty="0">
                    <a:solidFill>
                      <a:schemeClr val="bg1"/>
                    </a:solidFill>
                    <a:latin typeface="TradeGothic" pitchFamily="34" charset="0"/>
                  </a:rPr>
                  <a:t>R</a:t>
                </a: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4418562" y="2635408"/>
                <a:ext cx="76191" cy="76569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pic>
        <p:nvPicPr>
          <p:cNvPr id="1032" name="Picture 19" descr="Geo_Logo_white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6407150"/>
            <a:ext cx="20161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387D92"/>
          </a:solidFill>
          <a:latin typeface="Franklin Gothic Medium Con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87D92"/>
          </a:solidFill>
          <a:latin typeface="Franklin Gothic Medium Con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87D92"/>
          </a:solidFill>
          <a:latin typeface="Franklin Gothic Medium Con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87D92"/>
          </a:solidFill>
          <a:latin typeface="Franklin Gothic Medium Con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87D92"/>
          </a:solidFill>
          <a:latin typeface="Franklin Gothic Medium Con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defRPr sz="1600" kern="1200">
          <a:solidFill>
            <a:srgbClr val="184864"/>
          </a:solidFill>
          <a:latin typeface="Franklin Gothic Medium" pitchFamily="34" charset="0"/>
          <a:ea typeface="+mn-ea"/>
          <a:cs typeface="+mn-cs"/>
        </a:defRPr>
      </a:lvl1pPr>
      <a:lvl2pPr marL="742950" indent="-285750" algn="r" rtl="0" eaLnBrk="0" fontAlgn="base" hangingPunct="0">
        <a:spcBef>
          <a:spcPct val="20000"/>
        </a:spcBef>
        <a:spcAft>
          <a:spcPct val="0"/>
        </a:spcAft>
        <a:defRPr sz="1600" kern="1200">
          <a:solidFill>
            <a:srgbClr val="184864"/>
          </a:solidFill>
          <a:latin typeface="Franklin Gothic Medium" pitchFamily="34" charset="0"/>
          <a:ea typeface="+mn-ea"/>
          <a:cs typeface="+mn-cs"/>
        </a:defRPr>
      </a:lvl2pPr>
      <a:lvl3pPr marL="1143000" indent="-228600" algn="r" rtl="0" eaLnBrk="0" fontAlgn="base" hangingPunct="0">
        <a:spcBef>
          <a:spcPct val="20000"/>
        </a:spcBef>
        <a:spcAft>
          <a:spcPct val="0"/>
        </a:spcAft>
        <a:defRPr sz="1600" kern="1200">
          <a:solidFill>
            <a:srgbClr val="184864"/>
          </a:solidFill>
          <a:latin typeface="Franklin Gothic Medium" pitchFamily="34" charset="0"/>
          <a:ea typeface="+mn-ea"/>
          <a:cs typeface="+mn-cs"/>
        </a:defRPr>
      </a:lvl3pPr>
      <a:lvl4pPr marL="1600200" indent="-228600" algn="r" rtl="0" eaLnBrk="0" fontAlgn="base" hangingPunct="0">
        <a:spcBef>
          <a:spcPct val="20000"/>
        </a:spcBef>
        <a:spcAft>
          <a:spcPct val="0"/>
        </a:spcAft>
        <a:defRPr sz="1600" kern="1200">
          <a:solidFill>
            <a:srgbClr val="184864"/>
          </a:solidFill>
          <a:latin typeface="Franklin Gothic Medium" pitchFamily="34" charset="0"/>
          <a:ea typeface="+mn-ea"/>
          <a:cs typeface="+mn-cs"/>
        </a:defRPr>
      </a:lvl4pPr>
      <a:lvl5pPr marL="2057400" indent="-228600" algn="r" rtl="0" eaLnBrk="0" fontAlgn="base" hangingPunct="0">
        <a:spcBef>
          <a:spcPct val="20000"/>
        </a:spcBef>
        <a:spcAft>
          <a:spcPct val="0"/>
        </a:spcAft>
        <a:defRPr sz="1600" kern="1200">
          <a:solidFill>
            <a:srgbClr val="184864"/>
          </a:solidFill>
          <a:latin typeface="Franklin Gothic Medium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2819400" y="2895599"/>
            <a:ext cx="6324600" cy="1219201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/>
              <a:t>Estimating Consolidation Settlement for Coastal Fill Projects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 bwMode="auto">
          <a:xfrm>
            <a:off x="2819400" y="4419600"/>
            <a:ext cx="6096000" cy="6858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David Eley, PE, Associate, GeoEngineers, Inc.</a:t>
            </a:r>
          </a:p>
          <a:p>
            <a:r>
              <a:rPr lang="en-US" sz="2000" dirty="0" smtClean="0"/>
              <a:t>Expanding Coastal Horizons—</a:t>
            </a:r>
            <a:r>
              <a:rPr lang="en-US" sz="2000" dirty="0" err="1" smtClean="0"/>
              <a:t>ASBPA</a:t>
            </a:r>
            <a:r>
              <a:rPr lang="en-US" sz="2000" dirty="0" smtClean="0"/>
              <a:t> 2011 National Coastal Conference</a:t>
            </a:r>
            <a:endParaRPr lang="en-US" sz="2000" dirty="0"/>
          </a:p>
        </p:txBody>
      </p:sp>
      <p:pic>
        <p:nvPicPr>
          <p:cNvPr id="6" name="Picture 5" descr="Landbridge2Louisiana2008.jpg"/>
          <p:cNvPicPr>
            <a:picLocks noChangeAspect="1"/>
          </p:cNvPicPr>
          <p:nvPr/>
        </p:nvPicPr>
        <p:blipFill>
          <a:blip r:embed="rId3" cstate="print"/>
          <a:srcRect l="6996" r="9054" b="16049"/>
          <a:stretch>
            <a:fillRect/>
          </a:stretch>
        </p:blipFill>
        <p:spPr>
          <a:xfrm>
            <a:off x="0" y="457200"/>
            <a:ext cx="1828800" cy="1371600"/>
          </a:xfrm>
          <a:prstGeom prst="rect">
            <a:avLst/>
          </a:prstGeom>
        </p:spPr>
      </p:pic>
      <p:pic>
        <p:nvPicPr>
          <p:cNvPr id="7" name="Picture 6" descr="MVC-023S.JPG"/>
          <p:cNvPicPr>
            <a:picLocks noChangeAspect="1"/>
          </p:cNvPicPr>
          <p:nvPr/>
        </p:nvPicPr>
        <p:blipFill>
          <a:blip r:embed="rId4" cstate="print"/>
          <a:srcRect l="3947" r="1315" b="5263"/>
          <a:stretch>
            <a:fillRect/>
          </a:stretch>
        </p:blipFill>
        <p:spPr>
          <a:xfrm>
            <a:off x="1981200" y="457200"/>
            <a:ext cx="1828800" cy="1371600"/>
          </a:xfrm>
          <a:prstGeom prst="rect">
            <a:avLst/>
          </a:prstGeom>
        </p:spPr>
      </p:pic>
      <p:pic>
        <p:nvPicPr>
          <p:cNvPr id="8" name="Picture 7" descr="pictures4 043.jpg"/>
          <p:cNvPicPr>
            <a:picLocks noChangeAspect="1"/>
          </p:cNvPicPr>
          <p:nvPr/>
        </p:nvPicPr>
        <p:blipFill>
          <a:blip r:embed="rId5" cstate="print"/>
          <a:srcRect l="7692" t="5128" b="2564"/>
          <a:stretch>
            <a:fillRect/>
          </a:stretch>
        </p:blipFill>
        <p:spPr>
          <a:xfrm>
            <a:off x="3962400" y="457200"/>
            <a:ext cx="1828800" cy="1371600"/>
          </a:xfrm>
          <a:prstGeom prst="rect">
            <a:avLst/>
          </a:prstGeom>
        </p:spPr>
      </p:pic>
      <p:pic>
        <p:nvPicPr>
          <p:cNvPr id="16" name="Picture 15" descr="LA pics 005.jpg"/>
          <p:cNvPicPr>
            <a:picLocks noChangeAspect="1"/>
          </p:cNvPicPr>
          <p:nvPr/>
        </p:nvPicPr>
        <p:blipFill>
          <a:blip r:embed="rId6" cstate="print"/>
          <a:srcRect t="32432" r="2703" b="18919"/>
          <a:stretch>
            <a:fillRect/>
          </a:stretch>
        </p:blipFill>
        <p:spPr>
          <a:xfrm>
            <a:off x="5943600" y="457200"/>
            <a:ext cx="18288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Stress History – Shear Strength Profile</a:t>
            </a:r>
          </a:p>
          <a:p>
            <a:r>
              <a:rPr lang="en-US" sz="2000" dirty="0" smtClean="0"/>
              <a:t>Primary Consolidation Magnitude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 smtClean="0"/>
              <a:t>Normally consolidated </a:t>
            </a:r>
            <a:br>
              <a:rPr lang="en-US" dirty="0" smtClean="0"/>
            </a:br>
            <a:r>
              <a:rPr lang="en-US" dirty="0" smtClean="0"/>
              <a:t>Su = 20-30% of </a:t>
            </a:r>
            <a:r>
              <a:rPr lang="en-US" dirty="0" err="1" smtClean="0">
                <a:latin typeface="Symbol" pitchFamily="18" charset="2"/>
                <a:cs typeface="GreekS" pitchFamily="2" charset="0"/>
              </a:rPr>
              <a:t>s</a:t>
            </a:r>
            <a:r>
              <a:rPr lang="en-US" baseline="-25000" dirty="0" err="1" smtClean="0"/>
              <a:t>v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Su = (0.2 </a:t>
            </a:r>
            <a:r>
              <a:rPr lang="en-US" sz="1600" dirty="0" smtClean="0"/>
              <a:t>to</a:t>
            </a:r>
            <a:r>
              <a:rPr lang="en-US" dirty="0" smtClean="0"/>
              <a:t> 0.3)</a:t>
            </a:r>
            <a:r>
              <a:rPr lang="en-US" dirty="0" smtClean="0">
                <a:latin typeface="Symbol" pitchFamily="18" charset="2"/>
                <a:cs typeface="GreekS" pitchFamily="2" charset="0"/>
              </a:rPr>
              <a:t>s</a:t>
            </a:r>
            <a:r>
              <a:rPr lang="en-US" baseline="-25000" dirty="0" smtClean="0"/>
              <a:t>v</a:t>
            </a:r>
            <a:r>
              <a:rPr lang="en-US" dirty="0" smtClean="0"/>
              <a:t>’OCR</a:t>
            </a:r>
            <a:r>
              <a:rPr lang="en-US" baseline="30000" dirty="0" smtClean="0"/>
              <a:t>0.8</a:t>
            </a:r>
          </a:p>
          <a:p>
            <a:r>
              <a:rPr lang="en-US" dirty="0" smtClean="0"/>
              <a:t>Use to evaluate stress history</a:t>
            </a:r>
            <a:endParaRPr lang="en-US" baseline="30000" dirty="0" smtClean="0"/>
          </a:p>
          <a:p>
            <a:r>
              <a:rPr lang="en-US" dirty="0" smtClean="0"/>
              <a:t>Back-calculate OCR</a:t>
            </a:r>
          </a:p>
          <a:p>
            <a:r>
              <a:rPr lang="en-US" dirty="0" smtClean="0"/>
              <a:t>Cheaper &amp; faster tests</a:t>
            </a:r>
          </a:p>
          <a:p>
            <a:endParaRPr lang="en-US" baseline="30000" dirty="0" smtClean="0"/>
          </a:p>
        </p:txBody>
      </p:sp>
      <p:pic>
        <p:nvPicPr>
          <p:cNvPr id="4" name="Content Placeholder 4" descr="1088300700 - C-1A - C-11D 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421872"/>
            <a:ext cx="3728258" cy="4547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Stress History – Consolidation Test</a:t>
            </a:r>
          </a:p>
          <a:p>
            <a:r>
              <a:rPr lang="en-US" sz="2000" dirty="0" smtClean="0"/>
              <a:t>Primary Consolidation Magnitude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 smtClean="0"/>
              <a:t>Light load to catch max past pressure (1/32 </a:t>
            </a:r>
            <a:r>
              <a:rPr lang="en-US" dirty="0" err="1" smtClean="0"/>
              <a:t>tsf</a:t>
            </a:r>
            <a:r>
              <a:rPr lang="en-US" dirty="0" smtClean="0"/>
              <a:t> suggested)</a:t>
            </a:r>
          </a:p>
          <a:p>
            <a:r>
              <a:rPr lang="en-US" dirty="0" smtClean="0"/>
              <a:t>Reconstruct curves (</a:t>
            </a:r>
            <a:r>
              <a:rPr lang="en-US" dirty="0" err="1" smtClean="0"/>
              <a:t>Schmertmann</a:t>
            </a:r>
            <a:r>
              <a:rPr lang="en-US" dirty="0" smtClean="0"/>
              <a:t>)</a:t>
            </a:r>
          </a:p>
          <a:p>
            <a:r>
              <a:rPr lang="en-US" dirty="0" smtClean="0"/>
              <a:t>Atterberg limits and specific gravity with each test</a:t>
            </a:r>
          </a:p>
          <a:p>
            <a:r>
              <a:rPr lang="en-US" dirty="0" smtClean="0"/>
              <a:t>Unload/reload loop</a:t>
            </a:r>
          </a:p>
          <a:p>
            <a:r>
              <a:rPr lang="en-US" dirty="0" smtClean="0"/>
              <a:t>Obtain OCR, Cc, Cr, </a:t>
            </a:r>
            <a:r>
              <a:rPr lang="en-US" dirty="0" err="1" smtClean="0"/>
              <a:t>Cv</a:t>
            </a:r>
            <a:r>
              <a:rPr lang="en-US" dirty="0" smtClean="0"/>
              <a:t> from test</a:t>
            </a:r>
          </a:p>
          <a:p>
            <a:r>
              <a:rPr lang="en-US" dirty="0" smtClean="0"/>
              <a:t>Expensive &amp; slow tests</a:t>
            </a:r>
            <a:endParaRPr lang="en-US" dirty="0"/>
          </a:p>
        </p:txBody>
      </p:sp>
      <p:pic>
        <p:nvPicPr>
          <p:cNvPr id="4" name="Content Placeholder 4" descr="BHLR11- 5.5-7.5 - e Cons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737783"/>
            <a:ext cx="3810000" cy="3915833"/>
          </a:xfrm>
          <a:prstGeom prst="rect">
            <a:avLst/>
          </a:prstGeom>
        </p:spPr>
      </p:pic>
      <p:sp>
        <p:nvSpPr>
          <p:cNvPr id="6" name="Multiply 5"/>
          <p:cNvSpPr/>
          <p:nvPr/>
        </p:nvSpPr>
        <p:spPr>
          <a:xfrm>
            <a:off x="5715000" y="2438400"/>
            <a:ext cx="152400" cy="152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6019800" y="2438400"/>
            <a:ext cx="152400" cy="152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6324600" y="2743200"/>
            <a:ext cx="152400" cy="152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6629400" y="3048000"/>
            <a:ext cx="152400" cy="152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6858000" y="3276600"/>
            <a:ext cx="152400" cy="152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7162800" y="3581400"/>
            <a:ext cx="152400" cy="152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6858000" y="3581400"/>
            <a:ext cx="152400" cy="152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6019800" y="3505200"/>
            <a:ext cx="152400" cy="152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629400" y="3505200"/>
            <a:ext cx="152400" cy="152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629400" y="3581400"/>
            <a:ext cx="152400" cy="152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7162800" y="3657600"/>
            <a:ext cx="152400" cy="152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7467600" y="4038600"/>
            <a:ext cx="152400" cy="152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7772400" y="4419600"/>
            <a:ext cx="152400" cy="152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8077200" y="4800600"/>
            <a:ext cx="152400" cy="152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Soil Compressibility</a:t>
            </a:r>
          </a:p>
          <a:p>
            <a:r>
              <a:rPr lang="en-US" sz="2000" dirty="0" smtClean="0"/>
              <a:t>Primary Consolidation Magnitude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304800" y="1676400"/>
            <a:ext cx="3657600" cy="4800600"/>
          </a:xfrm>
        </p:spPr>
        <p:txBody>
          <a:bodyPr/>
          <a:lstStyle/>
          <a:p>
            <a:r>
              <a:rPr lang="en-US" dirty="0" smtClean="0"/>
              <a:t>Cc &amp; Cr from consolidation tests</a:t>
            </a:r>
          </a:p>
          <a:p>
            <a:r>
              <a:rPr lang="en-US" dirty="0" smtClean="0"/>
              <a:t> Other relationships</a:t>
            </a:r>
          </a:p>
          <a:p>
            <a:pPr lvl="1"/>
            <a:r>
              <a:rPr lang="en-US" dirty="0" smtClean="0"/>
              <a:t>Cc ≈ 0.0054(2.6*MC-35)   </a:t>
            </a:r>
            <a:r>
              <a:rPr lang="en-US" sz="1200" dirty="0" smtClean="0"/>
              <a:t>(a)</a:t>
            </a:r>
            <a:endParaRPr lang="en-US" dirty="0" smtClean="0"/>
          </a:p>
          <a:p>
            <a:pPr lvl="1"/>
            <a:r>
              <a:rPr lang="en-US" dirty="0" smtClean="0"/>
              <a:t>Cc ≈ 0.009(LL-10)   </a:t>
            </a:r>
            <a:r>
              <a:rPr lang="en-US" sz="1200" dirty="0" smtClean="0"/>
              <a:t>(b)</a:t>
            </a:r>
            <a:endParaRPr lang="en-US" dirty="0" smtClean="0"/>
          </a:p>
          <a:p>
            <a:pPr lvl="1"/>
            <a:r>
              <a:rPr lang="en-US" dirty="0" smtClean="0"/>
              <a:t>Cr ≈ 10%-25% Cc  </a:t>
            </a:r>
            <a:r>
              <a:rPr lang="en-US" sz="1200" dirty="0" smtClean="0"/>
              <a:t>(c)</a:t>
            </a:r>
            <a:endParaRPr lang="en-US" dirty="0" smtClean="0"/>
          </a:p>
          <a:p>
            <a:r>
              <a:rPr lang="en-US" dirty="0" smtClean="0"/>
              <a:t>Compare consolidation test data to develop site-specific relationships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602069"/>
            <a:ext cx="3624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1200" dirty="0" smtClean="0">
                <a:solidFill>
                  <a:schemeClr val="bg1"/>
                </a:solidFill>
                <a:latin typeface="Franklin Gothic Medium" pitchFamily="34" charset="0"/>
              </a:rPr>
              <a:t>Nishida 1956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200" dirty="0" err="1" smtClean="0">
                <a:solidFill>
                  <a:schemeClr val="bg1"/>
                </a:solidFill>
                <a:latin typeface="Franklin Gothic Medium" pitchFamily="34" charset="0"/>
              </a:rPr>
              <a:t>Terzaghi</a:t>
            </a:r>
            <a:r>
              <a:rPr lang="en-US" sz="1200" dirty="0" smtClean="0">
                <a:solidFill>
                  <a:schemeClr val="bg1"/>
                </a:solidFill>
                <a:latin typeface="Franklin Gothic Medium" pitchFamily="34" charset="0"/>
              </a:rPr>
              <a:t> &amp; Peck 1967 for low sensitivity clays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200" dirty="0" smtClean="0">
                <a:solidFill>
                  <a:schemeClr val="bg1"/>
                </a:solidFill>
                <a:latin typeface="Franklin Gothic Medium" pitchFamily="34" charset="0"/>
              </a:rPr>
              <a:t>Depending on soil – GeoEngineers experience</a:t>
            </a:r>
            <a:endParaRPr lang="en-US" sz="12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5" name="Content Placeholder 3" descr="Low Moisture 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7035" y="1828800"/>
            <a:ext cx="483133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Soil Compressibility</a:t>
            </a:r>
          </a:p>
          <a:p>
            <a:r>
              <a:rPr lang="en-US" sz="2400" dirty="0" smtClean="0"/>
              <a:t>Primary Consolidation Magnitude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304800" y="1676400"/>
            <a:ext cx="4114800" cy="4114800"/>
          </a:xfrm>
        </p:spPr>
        <p:txBody>
          <a:bodyPr/>
          <a:lstStyle/>
          <a:p>
            <a:r>
              <a:rPr lang="en-US" dirty="0" smtClean="0"/>
              <a:t>Organic clay &amp; peat</a:t>
            </a:r>
          </a:p>
          <a:p>
            <a:pPr lvl="1"/>
            <a:r>
              <a:rPr lang="en-US" dirty="0" smtClean="0"/>
              <a:t>Use SG instead of 2.6?</a:t>
            </a:r>
          </a:p>
          <a:p>
            <a:pPr lvl="1"/>
            <a:r>
              <a:rPr lang="en-US" dirty="0" smtClean="0"/>
              <a:t>Cc ≈ 0.01*MC   </a:t>
            </a:r>
            <a:r>
              <a:rPr lang="en-US" sz="1200" dirty="0" smtClean="0"/>
              <a:t>(a)</a:t>
            </a:r>
            <a:endParaRPr lang="en-US" sz="5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0"/>
            <a:ext cx="1925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1200" dirty="0" err="1" smtClean="0">
                <a:solidFill>
                  <a:schemeClr val="bg1"/>
                </a:solidFill>
                <a:latin typeface="Franklin Gothic Medium" pitchFamily="34" charset="0"/>
              </a:rPr>
              <a:t>Mesri</a:t>
            </a:r>
            <a:r>
              <a:rPr lang="en-US" sz="1200" dirty="0" smtClean="0">
                <a:solidFill>
                  <a:schemeClr val="bg1"/>
                </a:solidFill>
                <a:latin typeface="Franklin Gothic Medium" pitchFamily="34" charset="0"/>
              </a:rPr>
              <a:t> &amp; </a:t>
            </a:r>
            <a:r>
              <a:rPr lang="en-US" sz="1200" dirty="0" err="1" smtClean="0">
                <a:solidFill>
                  <a:schemeClr val="bg1"/>
                </a:solidFill>
                <a:latin typeface="Franklin Gothic Medium" pitchFamily="34" charset="0"/>
              </a:rPr>
              <a:t>Ajlouni</a:t>
            </a:r>
            <a:r>
              <a:rPr lang="en-US" sz="1200" dirty="0" smtClean="0">
                <a:solidFill>
                  <a:schemeClr val="bg1"/>
                </a:solidFill>
                <a:latin typeface="Franklin Gothic Medium" pitchFamily="34" charset="0"/>
              </a:rPr>
              <a:t> 2007</a:t>
            </a:r>
            <a:endParaRPr lang="en-US" sz="12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5" name="Content Placeholder 3" descr="High MC line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4244" y="1828800"/>
            <a:ext cx="5028528" cy="3886200"/>
          </a:xfrm>
          <a:prstGeom prst="rect">
            <a:avLst/>
          </a:prstGeom>
        </p:spPr>
      </p:pic>
      <p:pic>
        <p:nvPicPr>
          <p:cNvPr id="6" name="Picture 5" descr="Cc vs High M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1828800"/>
            <a:ext cx="5029199" cy="3886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Water &amp; Ground Elevation</a:t>
            </a:r>
          </a:p>
          <a:p>
            <a:r>
              <a:rPr lang="en-US" sz="2000" dirty="0" smtClean="0"/>
              <a:t>Primary Consolidation Magnitude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381000" y="1676400"/>
            <a:ext cx="8382000" cy="4800600"/>
          </a:xfrm>
        </p:spPr>
        <p:txBody>
          <a:bodyPr/>
          <a:lstStyle/>
          <a:p>
            <a:r>
              <a:rPr lang="en-US" dirty="0" smtClean="0"/>
              <a:t>Survey datum and accuracy</a:t>
            </a:r>
          </a:p>
          <a:p>
            <a:r>
              <a:rPr lang="en-US" dirty="0" smtClean="0"/>
              <a:t>Consider tidal averages, sea level rise, subsidence and other influences</a:t>
            </a:r>
          </a:p>
          <a:p>
            <a:r>
              <a:rPr lang="en-US" dirty="0" smtClean="0"/>
              <a:t>Variability</a:t>
            </a:r>
          </a:p>
          <a:p>
            <a:r>
              <a:rPr lang="en-US" dirty="0" smtClean="0"/>
              <a:t>1/2-foot difference in water level or </a:t>
            </a:r>
            <a:r>
              <a:rPr lang="en-US" dirty="0" err="1" smtClean="0"/>
              <a:t>mudline</a:t>
            </a:r>
            <a:r>
              <a:rPr lang="en-US" dirty="0" smtClean="0"/>
              <a:t> for 2 feet of hydraulic fill will have significant implications on settlement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Fill Dimensions &amp; Stress Distribution</a:t>
            </a:r>
          </a:p>
          <a:p>
            <a:r>
              <a:rPr lang="en-US" sz="2000" dirty="0" smtClean="0"/>
              <a:t>Primary Consolidation Magnitude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381000" y="1676400"/>
            <a:ext cx="3886200" cy="4800600"/>
          </a:xfrm>
        </p:spPr>
        <p:txBody>
          <a:bodyPr/>
          <a:lstStyle/>
          <a:p>
            <a:r>
              <a:rPr lang="en-US" dirty="0" smtClean="0"/>
              <a:t>Broader areas require deeper soil investigation</a:t>
            </a:r>
          </a:p>
          <a:p>
            <a:r>
              <a:rPr lang="en-US" dirty="0" smtClean="0"/>
              <a:t>Consider soil profile</a:t>
            </a:r>
          </a:p>
          <a:p>
            <a:pPr lvl="1"/>
            <a:r>
              <a:rPr lang="en-US" dirty="0" err="1" smtClean="0"/>
              <a:t>Boussinesq</a:t>
            </a:r>
            <a:r>
              <a:rPr lang="en-US" dirty="0" smtClean="0"/>
              <a:t> for homogeneous deposits</a:t>
            </a:r>
          </a:p>
          <a:p>
            <a:pPr lvl="1"/>
            <a:r>
              <a:rPr lang="en-US" dirty="0" err="1" smtClean="0"/>
              <a:t>Westergaard</a:t>
            </a:r>
            <a:r>
              <a:rPr lang="en-US" dirty="0" smtClean="0"/>
              <a:t> for layered deposits (typical in </a:t>
            </a:r>
            <a:br>
              <a:rPr lang="en-US" dirty="0" smtClean="0"/>
            </a:br>
            <a:r>
              <a:rPr lang="en-US" dirty="0" smtClean="0"/>
              <a:t>coastal environments)</a:t>
            </a:r>
          </a:p>
          <a:p>
            <a:pPr lvl="1"/>
            <a:r>
              <a:rPr lang="en-US" dirty="0" err="1" smtClean="0"/>
              <a:t>Westergaard</a:t>
            </a:r>
            <a:r>
              <a:rPr lang="en-US" dirty="0" smtClean="0"/>
              <a:t> settlement estimates typically 2/3 </a:t>
            </a:r>
            <a:r>
              <a:rPr lang="en-US" dirty="0" err="1" smtClean="0"/>
              <a:t>Boussinesq</a:t>
            </a:r>
            <a:endParaRPr lang="en-US" dirty="0"/>
          </a:p>
        </p:txBody>
      </p:sp>
      <p:pic>
        <p:nvPicPr>
          <p:cNvPr id="4" name="Content Placeholder 4" descr="Subsurface Prof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828800"/>
            <a:ext cx="4800600" cy="3471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Drainage Rate (</a:t>
            </a:r>
            <a:r>
              <a:rPr lang="en-US" dirty="0" err="1" smtClean="0"/>
              <a:t>Cv</a:t>
            </a:r>
            <a:r>
              <a:rPr lang="en-US" dirty="0" smtClean="0"/>
              <a:t>)</a:t>
            </a:r>
          </a:p>
          <a:p>
            <a:r>
              <a:rPr lang="en-US" sz="2000" dirty="0" smtClean="0"/>
              <a:t>Primary Consolidation Time Rate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 smtClean="0"/>
              <a:t>Coefficient of Consolidation (</a:t>
            </a:r>
            <a:r>
              <a:rPr lang="en-US" dirty="0" err="1" smtClean="0"/>
              <a:t>Cv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Consolidation tests</a:t>
            </a:r>
          </a:p>
          <a:p>
            <a:pPr lvl="1"/>
            <a:r>
              <a:rPr lang="en-US" dirty="0" smtClean="0"/>
              <a:t>Plot </a:t>
            </a:r>
            <a:r>
              <a:rPr lang="en-US" dirty="0" err="1" smtClean="0"/>
              <a:t>Cv</a:t>
            </a:r>
            <a:r>
              <a:rPr lang="en-US" dirty="0" smtClean="0"/>
              <a:t> for trends</a:t>
            </a:r>
          </a:p>
          <a:p>
            <a:pPr lvl="1"/>
            <a:r>
              <a:rPr lang="en-US" dirty="0" err="1" smtClean="0"/>
              <a:t>Cv</a:t>
            </a:r>
            <a:r>
              <a:rPr lang="en-US" dirty="0" smtClean="0"/>
              <a:t> vs. Liquid Limit   </a:t>
            </a:r>
            <a:r>
              <a:rPr lang="en-US" sz="1200" dirty="0" smtClean="0"/>
              <a:t>(a)</a:t>
            </a:r>
            <a:endParaRPr lang="en-US" dirty="0" smtClean="0"/>
          </a:p>
          <a:p>
            <a:pPr lvl="1"/>
            <a:r>
              <a:rPr lang="en-US" dirty="0" smtClean="0"/>
              <a:t>Transform different </a:t>
            </a:r>
            <a:r>
              <a:rPr lang="en-US" dirty="0" err="1" smtClean="0"/>
              <a:t>Cv</a:t>
            </a:r>
            <a:r>
              <a:rPr lang="en-US" dirty="0" smtClean="0"/>
              <a:t> layers to equivalent thickness   </a:t>
            </a:r>
            <a:r>
              <a:rPr lang="en-US" sz="1200" dirty="0" smtClean="0"/>
              <a:t>(a)</a:t>
            </a:r>
            <a:endParaRPr lang="en-US" dirty="0" smtClean="0"/>
          </a:p>
          <a:p>
            <a:pPr lvl="1"/>
            <a:r>
              <a:rPr lang="en-US" dirty="0" smtClean="0"/>
              <a:t>Typically </a:t>
            </a:r>
            <a:r>
              <a:rPr lang="en-US" dirty="0" err="1" smtClean="0"/>
              <a:t>Cv</a:t>
            </a:r>
            <a:r>
              <a:rPr lang="en-US" baseline="-25000" dirty="0" err="1" smtClean="0"/>
              <a:t>h</a:t>
            </a:r>
            <a:r>
              <a:rPr lang="en-US" dirty="0" smtClean="0"/>
              <a:t>&gt;</a:t>
            </a:r>
            <a:r>
              <a:rPr lang="en-US" dirty="0" err="1" smtClean="0"/>
              <a:t>Cv</a:t>
            </a:r>
            <a:r>
              <a:rPr lang="en-US" baseline="-25000" dirty="0" err="1" smtClean="0"/>
              <a:t>v</a:t>
            </a:r>
            <a:r>
              <a:rPr lang="en-US" baseline="-25000" dirty="0" smtClean="0"/>
              <a:t>,</a:t>
            </a:r>
            <a:r>
              <a:rPr lang="en-US" dirty="0" smtClean="0"/>
              <a:t> especially in layered soil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0292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1200" dirty="0" smtClean="0">
                <a:solidFill>
                  <a:schemeClr val="bg1"/>
                </a:solidFill>
                <a:latin typeface="Franklin Gothic Medium" pitchFamily="34" charset="0"/>
              </a:rPr>
              <a:t>Technical Engineer and Design Guides as Adapted from the USACE, No. 9, Settlement  Analysis,  ASCE Press</a:t>
            </a:r>
            <a:endParaRPr lang="en-US" sz="12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5" name="Content Placeholder 10" descr="CV chart.jpg"/>
          <p:cNvPicPr>
            <a:picLocks noChangeAspect="1"/>
          </p:cNvPicPr>
          <p:nvPr/>
        </p:nvPicPr>
        <p:blipFill>
          <a:blip r:embed="rId2" cstate="print"/>
          <a:srcRect l="2404" t="1684" r="288" b="2350"/>
          <a:stretch>
            <a:fillRect/>
          </a:stretch>
        </p:blipFill>
        <p:spPr>
          <a:xfrm>
            <a:off x="4572000" y="990600"/>
            <a:ext cx="4243136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Subsurface Profile &amp; Drainage Path</a:t>
            </a:r>
          </a:p>
          <a:p>
            <a:r>
              <a:rPr lang="en-US" sz="2000" dirty="0" smtClean="0"/>
              <a:t>Primary Consolidation Time Rate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 smtClean="0"/>
              <a:t>Consider silt &amp; sand seams, lenses or other small drainage paths in addition to layers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Cv</a:t>
            </a:r>
            <a:r>
              <a:rPr lang="en-US" baseline="-25000" dirty="0" err="1" smtClean="0"/>
              <a:t>h</a:t>
            </a:r>
            <a:r>
              <a:rPr lang="en-US" dirty="0" smtClean="0"/>
              <a:t> is twice </a:t>
            </a:r>
            <a:r>
              <a:rPr lang="en-US" dirty="0" err="1" smtClean="0"/>
              <a:t>Cv</a:t>
            </a:r>
            <a:r>
              <a:rPr lang="en-US" baseline="-25000" dirty="0" err="1" smtClean="0"/>
              <a:t>v</a:t>
            </a:r>
            <a:r>
              <a:rPr lang="en-US" baseline="-25000" dirty="0" smtClean="0"/>
              <a:t>,</a:t>
            </a:r>
            <a:r>
              <a:rPr lang="en-US" dirty="0" smtClean="0"/>
              <a:t> does that change evaluation?</a:t>
            </a:r>
          </a:p>
          <a:p>
            <a:r>
              <a:rPr lang="en-US" dirty="0" smtClean="0"/>
              <a:t>Typically calculations over-estimate time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724400" y="1301676"/>
            <a:ext cx="3810000" cy="4684048"/>
            <a:chOff x="5029200" y="2209799"/>
            <a:chExt cx="3200400" cy="3934600"/>
          </a:xfrm>
        </p:grpSpPr>
        <p:sp>
          <p:nvSpPr>
            <p:cNvPr id="5" name="Rectangle 4"/>
            <p:cNvSpPr/>
            <p:nvPr/>
          </p:nvSpPr>
          <p:spPr>
            <a:xfrm>
              <a:off x="5029200" y="2667000"/>
              <a:ext cx="320040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29200" y="2895600"/>
              <a:ext cx="3200400" cy="1143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29200" y="4038600"/>
              <a:ext cx="3200400" cy="76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29200" y="4114800"/>
              <a:ext cx="3200400" cy="8382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29200" y="4953000"/>
              <a:ext cx="3200400" cy="457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096000" y="2209799"/>
              <a:ext cx="838200" cy="949365"/>
            </a:xfrm>
            <a:custGeom>
              <a:avLst/>
              <a:gdLst>
                <a:gd name="connsiteX0" fmla="*/ 247445 w 1761613"/>
                <a:gd name="connsiteY0" fmla="*/ 559067 h 1053690"/>
                <a:gd name="connsiteX1" fmla="*/ 276942 w 1761613"/>
                <a:gd name="connsiteY1" fmla="*/ 500073 h 1053690"/>
                <a:gd name="connsiteX2" fmla="*/ 316271 w 1761613"/>
                <a:gd name="connsiteY2" fmla="*/ 391919 h 1053690"/>
                <a:gd name="connsiteX3" fmla="*/ 345768 w 1761613"/>
                <a:gd name="connsiteY3" fmla="*/ 372254 h 1053690"/>
                <a:gd name="connsiteX4" fmla="*/ 375265 w 1761613"/>
                <a:gd name="connsiteY4" fmla="*/ 362422 h 1053690"/>
                <a:gd name="connsiteX5" fmla="*/ 394929 w 1761613"/>
                <a:gd name="connsiteY5" fmla="*/ 303428 h 1053690"/>
                <a:gd name="connsiteX6" fmla="*/ 404761 w 1761613"/>
                <a:gd name="connsiteY6" fmla="*/ 273931 h 1053690"/>
                <a:gd name="connsiteX7" fmla="*/ 444090 w 1761613"/>
                <a:gd name="connsiteY7" fmla="*/ 264099 h 1053690"/>
                <a:gd name="connsiteX8" fmla="*/ 503084 w 1761613"/>
                <a:gd name="connsiteY8" fmla="*/ 234602 h 1053690"/>
                <a:gd name="connsiteX9" fmla="*/ 532581 w 1761613"/>
                <a:gd name="connsiteY9" fmla="*/ 214938 h 1053690"/>
                <a:gd name="connsiteX10" fmla="*/ 552245 w 1761613"/>
                <a:gd name="connsiteY10" fmla="*/ 185441 h 1053690"/>
                <a:gd name="connsiteX11" fmla="*/ 562078 w 1761613"/>
                <a:gd name="connsiteY11" fmla="*/ 155944 h 1053690"/>
                <a:gd name="connsiteX12" fmla="*/ 591574 w 1761613"/>
                <a:gd name="connsiteY12" fmla="*/ 126448 h 1053690"/>
                <a:gd name="connsiteX13" fmla="*/ 611239 w 1761613"/>
                <a:gd name="connsiteY13" fmla="*/ 96951 h 1053690"/>
                <a:gd name="connsiteX14" fmla="*/ 670232 w 1761613"/>
                <a:gd name="connsiteY14" fmla="*/ 77286 h 1053690"/>
                <a:gd name="connsiteX15" fmla="*/ 916039 w 1761613"/>
                <a:gd name="connsiteY15" fmla="*/ 67454 h 1053690"/>
                <a:gd name="connsiteX16" fmla="*/ 935703 w 1761613"/>
                <a:gd name="connsiteY16" fmla="*/ 37957 h 1053690"/>
                <a:gd name="connsiteX17" fmla="*/ 994697 w 1761613"/>
                <a:gd name="connsiteY17" fmla="*/ 18293 h 1053690"/>
                <a:gd name="connsiteX18" fmla="*/ 1289665 w 1761613"/>
                <a:gd name="connsiteY18" fmla="*/ 37957 h 1053690"/>
                <a:gd name="connsiteX19" fmla="*/ 1328994 w 1761613"/>
                <a:gd name="connsiteY19" fmla="*/ 57622 h 1053690"/>
                <a:gd name="connsiteX20" fmla="*/ 1358490 w 1761613"/>
                <a:gd name="connsiteY20" fmla="*/ 67454 h 1053690"/>
                <a:gd name="connsiteX21" fmla="*/ 1397819 w 1761613"/>
                <a:gd name="connsiteY21" fmla="*/ 126448 h 1053690"/>
                <a:gd name="connsiteX22" fmla="*/ 1456813 w 1761613"/>
                <a:gd name="connsiteY22" fmla="*/ 175609 h 1053690"/>
                <a:gd name="connsiteX23" fmla="*/ 1486310 w 1761613"/>
                <a:gd name="connsiteY23" fmla="*/ 185441 h 1053690"/>
                <a:gd name="connsiteX24" fmla="*/ 1505974 w 1761613"/>
                <a:gd name="connsiteY24" fmla="*/ 214938 h 1053690"/>
                <a:gd name="connsiteX25" fmla="*/ 1574800 w 1761613"/>
                <a:gd name="connsiteY25" fmla="*/ 303428 h 1053690"/>
                <a:gd name="connsiteX26" fmla="*/ 1604297 w 1761613"/>
                <a:gd name="connsiteY26" fmla="*/ 362422 h 1053690"/>
                <a:gd name="connsiteX27" fmla="*/ 1633794 w 1761613"/>
                <a:gd name="connsiteY27" fmla="*/ 372254 h 1053690"/>
                <a:gd name="connsiteX28" fmla="*/ 1663290 w 1761613"/>
                <a:gd name="connsiteY28" fmla="*/ 391919 h 1053690"/>
                <a:gd name="connsiteX29" fmla="*/ 1702619 w 1761613"/>
                <a:gd name="connsiteY29" fmla="*/ 460744 h 1053690"/>
                <a:gd name="connsiteX30" fmla="*/ 1761613 w 1761613"/>
                <a:gd name="connsiteY30" fmla="*/ 500073 h 1053690"/>
                <a:gd name="connsiteX31" fmla="*/ 247445 w 1761613"/>
                <a:gd name="connsiteY31" fmla="*/ 559067 h 105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61613" h="1053690">
                  <a:moveTo>
                    <a:pt x="247445" y="559067"/>
                  </a:moveTo>
                  <a:cubicBezTo>
                    <a:pt x="0" y="559067"/>
                    <a:pt x="272871" y="526534"/>
                    <a:pt x="276942" y="500073"/>
                  </a:cubicBezTo>
                  <a:cubicBezTo>
                    <a:pt x="293971" y="389383"/>
                    <a:pt x="253587" y="412813"/>
                    <a:pt x="316271" y="391919"/>
                  </a:cubicBezTo>
                  <a:cubicBezTo>
                    <a:pt x="326103" y="385364"/>
                    <a:pt x="335199" y="377539"/>
                    <a:pt x="345768" y="372254"/>
                  </a:cubicBezTo>
                  <a:cubicBezTo>
                    <a:pt x="355038" y="367619"/>
                    <a:pt x="369241" y="370856"/>
                    <a:pt x="375265" y="362422"/>
                  </a:cubicBezTo>
                  <a:cubicBezTo>
                    <a:pt x="387313" y="345555"/>
                    <a:pt x="388374" y="323093"/>
                    <a:pt x="394929" y="303428"/>
                  </a:cubicBezTo>
                  <a:cubicBezTo>
                    <a:pt x="398206" y="293596"/>
                    <a:pt x="394706" y="276445"/>
                    <a:pt x="404761" y="273931"/>
                  </a:cubicBezTo>
                  <a:lnTo>
                    <a:pt x="444090" y="264099"/>
                  </a:lnTo>
                  <a:cubicBezTo>
                    <a:pt x="528623" y="207745"/>
                    <a:pt x="421669" y="275309"/>
                    <a:pt x="503084" y="234602"/>
                  </a:cubicBezTo>
                  <a:cubicBezTo>
                    <a:pt x="513653" y="229317"/>
                    <a:pt x="522749" y="221493"/>
                    <a:pt x="532581" y="214938"/>
                  </a:cubicBezTo>
                  <a:cubicBezTo>
                    <a:pt x="539136" y="205106"/>
                    <a:pt x="546960" y="196010"/>
                    <a:pt x="552245" y="185441"/>
                  </a:cubicBezTo>
                  <a:cubicBezTo>
                    <a:pt x="556880" y="176171"/>
                    <a:pt x="556329" y="164568"/>
                    <a:pt x="562078" y="155944"/>
                  </a:cubicBezTo>
                  <a:cubicBezTo>
                    <a:pt x="569791" y="144375"/>
                    <a:pt x="582673" y="137130"/>
                    <a:pt x="591574" y="126448"/>
                  </a:cubicBezTo>
                  <a:cubicBezTo>
                    <a:pt x="599139" y="117370"/>
                    <a:pt x="601218" y="103214"/>
                    <a:pt x="611239" y="96951"/>
                  </a:cubicBezTo>
                  <a:cubicBezTo>
                    <a:pt x="628816" y="85965"/>
                    <a:pt x="649520" y="78114"/>
                    <a:pt x="670232" y="77286"/>
                  </a:cubicBezTo>
                  <a:lnTo>
                    <a:pt x="916039" y="67454"/>
                  </a:lnTo>
                  <a:cubicBezTo>
                    <a:pt x="922594" y="57622"/>
                    <a:pt x="925682" y="44220"/>
                    <a:pt x="935703" y="37957"/>
                  </a:cubicBezTo>
                  <a:cubicBezTo>
                    <a:pt x="953281" y="26971"/>
                    <a:pt x="994697" y="18293"/>
                    <a:pt x="994697" y="18293"/>
                  </a:cubicBezTo>
                  <a:cubicBezTo>
                    <a:pt x="1134254" y="53181"/>
                    <a:pt x="910097" y="0"/>
                    <a:pt x="1289665" y="37957"/>
                  </a:cubicBezTo>
                  <a:cubicBezTo>
                    <a:pt x="1304249" y="39415"/>
                    <a:pt x="1315522" y="51848"/>
                    <a:pt x="1328994" y="57622"/>
                  </a:cubicBezTo>
                  <a:cubicBezTo>
                    <a:pt x="1338520" y="61705"/>
                    <a:pt x="1348658" y="64177"/>
                    <a:pt x="1358490" y="67454"/>
                  </a:cubicBezTo>
                  <a:cubicBezTo>
                    <a:pt x="1452592" y="161556"/>
                    <a:pt x="1340899" y="41068"/>
                    <a:pt x="1397819" y="126448"/>
                  </a:cubicBezTo>
                  <a:cubicBezTo>
                    <a:pt x="1408690" y="142755"/>
                    <a:pt x="1438677" y="166541"/>
                    <a:pt x="1456813" y="175609"/>
                  </a:cubicBezTo>
                  <a:cubicBezTo>
                    <a:pt x="1466083" y="180244"/>
                    <a:pt x="1476478" y="182164"/>
                    <a:pt x="1486310" y="185441"/>
                  </a:cubicBezTo>
                  <a:cubicBezTo>
                    <a:pt x="1492865" y="195273"/>
                    <a:pt x="1498409" y="205860"/>
                    <a:pt x="1505974" y="214938"/>
                  </a:cubicBezTo>
                  <a:cubicBezTo>
                    <a:pt x="1534252" y="248872"/>
                    <a:pt x="1558234" y="253728"/>
                    <a:pt x="1574800" y="303428"/>
                  </a:cubicBezTo>
                  <a:cubicBezTo>
                    <a:pt x="1581277" y="322860"/>
                    <a:pt x="1586969" y="348560"/>
                    <a:pt x="1604297" y="362422"/>
                  </a:cubicBezTo>
                  <a:cubicBezTo>
                    <a:pt x="1612390" y="368896"/>
                    <a:pt x="1623962" y="368977"/>
                    <a:pt x="1633794" y="372254"/>
                  </a:cubicBezTo>
                  <a:cubicBezTo>
                    <a:pt x="1643626" y="378809"/>
                    <a:pt x="1656735" y="382087"/>
                    <a:pt x="1663290" y="391919"/>
                  </a:cubicBezTo>
                  <a:cubicBezTo>
                    <a:pt x="1710523" y="462769"/>
                    <a:pt x="1628555" y="403139"/>
                    <a:pt x="1702619" y="460744"/>
                  </a:cubicBezTo>
                  <a:cubicBezTo>
                    <a:pt x="1721275" y="475254"/>
                    <a:pt x="1761613" y="500073"/>
                    <a:pt x="1761613" y="500073"/>
                  </a:cubicBezTo>
                  <a:cubicBezTo>
                    <a:pt x="1669347" y="1053690"/>
                    <a:pt x="494890" y="559067"/>
                    <a:pt x="247445" y="55906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10" idx="1"/>
            </p:cNvCxnSpPr>
            <p:nvPr/>
          </p:nvCxnSpPr>
          <p:spPr>
            <a:xfrm flipH="1">
              <a:off x="5181600" y="2660360"/>
              <a:ext cx="1046173" cy="274984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0" idx="30"/>
            </p:cNvCxnSpPr>
            <p:nvPr/>
          </p:nvCxnSpPr>
          <p:spPr>
            <a:xfrm>
              <a:off x="6934200" y="2660360"/>
              <a:ext cx="990600" cy="2749840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6553200" y="3429000"/>
              <a:ext cx="9906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5638800" y="3429000"/>
              <a:ext cx="9144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553200" y="2667000"/>
              <a:ext cx="0" cy="76200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553200" y="3429000"/>
              <a:ext cx="0" cy="83820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257800" y="5486400"/>
              <a:ext cx="381000" cy="2286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57800" y="5867400"/>
              <a:ext cx="3810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8000" y="5486400"/>
              <a:ext cx="38100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15000" y="5486400"/>
              <a:ext cx="4414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Clay</a:t>
              </a:r>
              <a:endParaRPr 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15000" y="5867400"/>
              <a:ext cx="7409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Sand/Silt</a:t>
              </a:r>
              <a:endParaRPr lang="en-US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15200" y="5486400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Fill</a:t>
              </a:r>
              <a:endParaRPr lang="en-US" sz="12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6858000" y="5943600"/>
              <a:ext cx="3810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315200" y="5791200"/>
              <a:ext cx="7396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Drainage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Almost Over!</a:t>
            </a:r>
            <a:endParaRPr lang="en-US" dirty="0"/>
          </a:p>
        </p:txBody>
      </p:sp>
      <p:pic>
        <p:nvPicPr>
          <p:cNvPr id="3" name="Picture 2" descr="Frog_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2620697"/>
            <a:ext cx="1828800" cy="1328738"/>
          </a:xfrm>
          <a:prstGeom prst="rect">
            <a:avLst/>
          </a:prstGeom>
        </p:spPr>
      </p:pic>
      <p:pic>
        <p:nvPicPr>
          <p:cNvPr id="4" name="Picture 3" descr="hrump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634370"/>
            <a:ext cx="1447800" cy="1301393"/>
          </a:xfrm>
          <a:prstGeom prst="rect">
            <a:avLst/>
          </a:prstGeom>
        </p:spPr>
      </p:pic>
      <p:pic>
        <p:nvPicPr>
          <p:cNvPr id="5" name="Picture 4" descr="Frog_crie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2286000"/>
            <a:ext cx="1524000" cy="1998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381000" y="4572000"/>
            <a:ext cx="8382000" cy="1905000"/>
          </a:xfrm>
        </p:spPr>
        <p:txBody>
          <a:bodyPr/>
          <a:lstStyle/>
          <a:p>
            <a:r>
              <a:rPr lang="en-US" dirty="0" smtClean="0"/>
              <a:t>Coefficient of secondary compression (C</a:t>
            </a:r>
            <a:r>
              <a:rPr lang="en-US" b="1" baseline="-25000" dirty="0" smtClean="0">
                <a:latin typeface="GreekC" pitchFamily="2" charset="0"/>
                <a:cs typeface="GreekC" pitchFamily="2" charset="0"/>
              </a:rPr>
              <a:t>a</a:t>
            </a:r>
            <a:r>
              <a:rPr lang="en-US" dirty="0" smtClean="0">
                <a:cs typeface="GreekC"/>
              </a:rPr>
              <a:t>)</a:t>
            </a:r>
            <a:r>
              <a:rPr lang="en-US" b="1" dirty="0" smtClean="0">
                <a:cs typeface="GreekC"/>
              </a:rPr>
              <a:t> </a:t>
            </a:r>
            <a:r>
              <a:rPr lang="en-US" dirty="0" smtClean="0"/>
              <a:t>typical values</a:t>
            </a:r>
          </a:p>
          <a:p>
            <a:r>
              <a:rPr lang="en-US" dirty="0" smtClean="0"/>
              <a:t>Normally consolidated clay C</a:t>
            </a:r>
            <a:r>
              <a:rPr lang="en-US" b="1" baseline="-25000" dirty="0" smtClean="0">
                <a:latin typeface="GreekC" pitchFamily="2" charset="0"/>
                <a:cs typeface="GreekC" pitchFamily="2" charset="0"/>
              </a:rPr>
              <a:t>a</a:t>
            </a:r>
            <a:r>
              <a:rPr lang="en-US" dirty="0" smtClean="0"/>
              <a:t> = 0.005 to 0.02</a:t>
            </a:r>
          </a:p>
          <a:p>
            <a:r>
              <a:rPr lang="en-US" dirty="0" smtClean="0"/>
              <a:t>High plasticity &amp; organic soil C</a:t>
            </a:r>
            <a:r>
              <a:rPr lang="en-US" b="1" baseline="-25000" dirty="0" smtClean="0">
                <a:latin typeface="GreekC" pitchFamily="2" charset="0"/>
                <a:cs typeface="GreekC" pitchFamily="2" charset="0"/>
              </a:rPr>
              <a:t>a</a:t>
            </a:r>
            <a:r>
              <a:rPr lang="en-US" dirty="0" smtClean="0"/>
              <a:t> = 0.03 or higher</a:t>
            </a:r>
          </a:p>
          <a:p>
            <a:r>
              <a:rPr lang="en-US" dirty="0" smtClean="0"/>
              <a:t>Clay with OCR&gt;2,  C</a:t>
            </a:r>
            <a:r>
              <a:rPr lang="en-US" b="1" baseline="-25000" dirty="0" smtClean="0">
                <a:latin typeface="GreekC" pitchFamily="2" charset="0"/>
                <a:cs typeface="GreekC" pitchFamily="2" charset="0"/>
              </a:rPr>
              <a:t>a</a:t>
            </a:r>
            <a:r>
              <a:rPr lang="en-US" dirty="0" smtClean="0"/>
              <a:t>&lt; 0.001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514600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Settlement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1752600"/>
            <a:ext cx="514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Fill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3276600"/>
            <a:ext cx="1234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Subgrade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194" y="1447800"/>
            <a:ext cx="12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Hydraulic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194" y="2133600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Mechanical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23292" y="2743200"/>
            <a:ext cx="2890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Immediate/Construction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3292" y="3276600"/>
            <a:ext cx="2694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Primary Consolidation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23292" y="3810000"/>
            <a:ext cx="2843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Secondary Compression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209800" y="1981200"/>
            <a:ext cx="457200" cy="1524000"/>
            <a:chOff x="2209800" y="1981200"/>
            <a:chExt cx="457200" cy="15240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209800" y="1981200"/>
              <a:ext cx="457200" cy="0"/>
            </a:xfrm>
            <a:prstGeom prst="line">
              <a:avLst/>
            </a:prstGeom>
            <a:ln w="28575">
              <a:solidFill>
                <a:srgbClr val="F4D1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209800" y="3505200"/>
              <a:ext cx="457200" cy="0"/>
            </a:xfrm>
            <a:prstGeom prst="line">
              <a:avLst/>
            </a:prstGeom>
            <a:ln w="28575">
              <a:solidFill>
                <a:srgbClr val="F4D1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209800" y="1981200"/>
              <a:ext cx="0" cy="1524000"/>
            </a:xfrm>
            <a:prstGeom prst="line">
              <a:avLst/>
            </a:prstGeom>
            <a:ln w="28575">
              <a:solidFill>
                <a:srgbClr val="F4D1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648200" y="1676400"/>
            <a:ext cx="381000" cy="2362200"/>
            <a:chOff x="4710111" y="1676400"/>
            <a:chExt cx="381000" cy="23622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724400" y="1676400"/>
              <a:ext cx="0" cy="6858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710111" y="1676400"/>
              <a:ext cx="381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10111" y="2362200"/>
              <a:ext cx="381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24400" y="2971800"/>
              <a:ext cx="0" cy="10668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710111" y="2971800"/>
              <a:ext cx="381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710111" y="3505200"/>
              <a:ext cx="381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710111" y="4038600"/>
              <a:ext cx="381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6" grpId="0"/>
      <p:bldP spid="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 smtClean="0"/>
              <a:t>Compressible subgrade</a:t>
            </a:r>
          </a:p>
          <a:p>
            <a:r>
              <a:rPr lang="en-US" dirty="0" smtClean="0"/>
              <a:t>Compressible fill</a:t>
            </a:r>
          </a:p>
          <a:p>
            <a:r>
              <a:rPr lang="en-US" dirty="0" smtClean="0"/>
              <a:t>Shoreline restoration</a:t>
            </a:r>
          </a:p>
          <a:p>
            <a:r>
              <a:rPr lang="en-US" dirty="0" smtClean="0"/>
              <a:t>Terracing</a:t>
            </a:r>
          </a:p>
          <a:p>
            <a:r>
              <a:rPr lang="en-US" dirty="0" smtClean="0"/>
              <a:t>Hydraulic fill</a:t>
            </a:r>
          </a:p>
          <a:p>
            <a:r>
              <a:rPr lang="en-US" dirty="0" smtClean="0"/>
              <a:t>Mechanical fill</a:t>
            </a:r>
          </a:p>
          <a:p>
            <a:r>
              <a:rPr lang="en-US" dirty="0" smtClean="0"/>
              <a:t>Containment dikes</a:t>
            </a:r>
          </a:p>
          <a:p>
            <a:endParaRPr lang="en-US" dirty="0"/>
          </a:p>
        </p:txBody>
      </p:sp>
      <p:pic>
        <p:nvPicPr>
          <p:cNvPr id="10" name="Content Placeholder 4" descr="terra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752600"/>
            <a:ext cx="2209800" cy="1657876"/>
          </a:xfrm>
          <a:prstGeom prst="rect">
            <a:avLst/>
          </a:prstGeom>
        </p:spPr>
      </p:pic>
      <p:pic>
        <p:nvPicPr>
          <p:cNvPr id="11" name="Picture 10" descr="hyd fi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581400"/>
            <a:ext cx="2209800" cy="1657350"/>
          </a:xfrm>
          <a:prstGeom prst="rect">
            <a:avLst/>
          </a:prstGeom>
        </p:spPr>
      </p:pic>
      <p:pic>
        <p:nvPicPr>
          <p:cNvPr id="12" name="Picture 11" descr="rock dik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1757431"/>
            <a:ext cx="2271851" cy="1666394"/>
          </a:xfrm>
          <a:prstGeom prst="rect">
            <a:avLst/>
          </a:prstGeom>
        </p:spPr>
      </p:pic>
      <p:pic>
        <p:nvPicPr>
          <p:cNvPr id="13" name="Picture 12" descr="hyd fill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3581400"/>
            <a:ext cx="2233296" cy="1677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381000" y="4953000"/>
            <a:ext cx="8382000" cy="1447800"/>
          </a:xfrm>
        </p:spPr>
        <p:txBody>
          <a:bodyPr/>
          <a:lstStyle/>
          <a:p>
            <a:r>
              <a:rPr lang="en-US" u="sng" dirty="0" smtClean="0"/>
              <a:t>P</a:t>
            </a:r>
            <a:r>
              <a:rPr lang="en-US" dirty="0" smtClean="0"/>
              <a:t>rimary Consolidation, </a:t>
            </a:r>
            <a:r>
              <a:rPr lang="en-US" u="sng" dirty="0" smtClean="0"/>
              <a:t>S</a:t>
            </a:r>
            <a:r>
              <a:rPr lang="en-US" dirty="0" smtClean="0"/>
              <a:t>econdary Compression and </a:t>
            </a:r>
            <a:r>
              <a:rPr lang="en-US" u="sng" dirty="0" smtClean="0"/>
              <a:t>D</a:t>
            </a:r>
            <a:r>
              <a:rPr lang="en-US" dirty="0" smtClean="0"/>
              <a:t>esiccation of </a:t>
            </a:r>
            <a:r>
              <a:rPr lang="en-US" u="sng" dirty="0" smtClean="0"/>
              <a:t>D</a:t>
            </a:r>
            <a:r>
              <a:rPr lang="en-US" dirty="0" smtClean="0"/>
              <a:t>redged </a:t>
            </a:r>
            <a:r>
              <a:rPr lang="en-US" u="sng" dirty="0" smtClean="0"/>
              <a:t>F</a:t>
            </a:r>
            <a:r>
              <a:rPr lang="en-US" dirty="0" smtClean="0"/>
              <a:t>ill (</a:t>
            </a:r>
            <a:r>
              <a:rPr lang="en-US" dirty="0" err="1" smtClean="0"/>
              <a:t>PSDDF</a:t>
            </a:r>
            <a:r>
              <a:rPr lang="en-US" dirty="0" smtClean="0"/>
              <a:t>) commonly used to estimate settlement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571690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Settlement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1752600"/>
            <a:ext cx="514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Fill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3333690"/>
            <a:ext cx="1234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Subgrade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194" y="1504890"/>
            <a:ext cx="12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Hydraulic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194" y="2190690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Mechanical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23292" y="2800290"/>
            <a:ext cx="2890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Immediate/Construction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3292" y="3333690"/>
            <a:ext cx="2694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Primary Consolidation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23292" y="3867090"/>
            <a:ext cx="2843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Secondary Compression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209800" y="1981200"/>
            <a:ext cx="457200" cy="1524000"/>
            <a:chOff x="2209800" y="1981200"/>
            <a:chExt cx="457200" cy="15240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209800" y="1981200"/>
              <a:ext cx="457200" cy="0"/>
            </a:xfrm>
            <a:prstGeom prst="line">
              <a:avLst/>
            </a:prstGeom>
            <a:ln w="28575">
              <a:solidFill>
                <a:srgbClr val="F4D1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209800" y="3505200"/>
              <a:ext cx="457200" cy="0"/>
            </a:xfrm>
            <a:prstGeom prst="line">
              <a:avLst/>
            </a:prstGeom>
            <a:ln w="28575">
              <a:solidFill>
                <a:srgbClr val="F4D1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209800" y="1981200"/>
              <a:ext cx="0" cy="1524000"/>
            </a:xfrm>
            <a:prstGeom prst="line">
              <a:avLst/>
            </a:prstGeom>
            <a:ln w="28575">
              <a:solidFill>
                <a:srgbClr val="F4D1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648200" y="1676400"/>
            <a:ext cx="381000" cy="2362200"/>
            <a:chOff x="4710111" y="1676400"/>
            <a:chExt cx="381000" cy="23622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724400" y="1676400"/>
              <a:ext cx="0" cy="6858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710111" y="1676400"/>
              <a:ext cx="381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710111" y="2362200"/>
              <a:ext cx="381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724400" y="2971800"/>
              <a:ext cx="0" cy="10668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710111" y="2971800"/>
              <a:ext cx="381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710111" y="3505200"/>
              <a:ext cx="381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710111" y="4038600"/>
              <a:ext cx="381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err="1" smtClean="0"/>
              <a:t>PSDDF</a:t>
            </a:r>
            <a:r>
              <a:rPr lang="en-US" dirty="0" smtClean="0"/>
              <a:t>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381000" y="1676400"/>
            <a:ext cx="8382000" cy="4495800"/>
          </a:xfrm>
        </p:spPr>
        <p:txBody>
          <a:bodyPr/>
          <a:lstStyle/>
          <a:p>
            <a:r>
              <a:rPr lang="en-US" u="sng" dirty="0" smtClean="0"/>
              <a:t>Do not</a:t>
            </a:r>
            <a:r>
              <a:rPr lang="en-US" dirty="0" smtClean="0"/>
              <a:t> use </a:t>
            </a:r>
            <a:r>
              <a:rPr lang="en-US" dirty="0" err="1" smtClean="0"/>
              <a:t>PSDDF</a:t>
            </a:r>
            <a:r>
              <a:rPr lang="en-US" dirty="0" smtClean="0"/>
              <a:t> for subgrade settlement</a:t>
            </a:r>
          </a:p>
          <a:p>
            <a:r>
              <a:rPr lang="en-US" dirty="0" smtClean="0"/>
              <a:t>Need self-weight consolidation tests for data input</a:t>
            </a:r>
          </a:p>
          <a:p>
            <a:r>
              <a:rPr lang="en-US" dirty="0" smtClean="0"/>
              <a:t>Consider subgrade settlement during dredging when entering input (subgrade elevation lower)</a:t>
            </a:r>
          </a:p>
          <a:p>
            <a:r>
              <a:rPr lang="en-US" dirty="0" smtClean="0"/>
              <a:t>Multiple lifts can be modeled, but program doesn’t work well with lifts less than 2 feet</a:t>
            </a:r>
          </a:p>
          <a:p>
            <a:r>
              <a:rPr lang="en-US" dirty="0" smtClean="0"/>
              <a:t>Consider rapid reduction in effective stress due to hydraulic fill consolidation on subgrade settlement</a:t>
            </a:r>
          </a:p>
          <a:p>
            <a:r>
              <a:rPr lang="en-US" dirty="0" smtClean="0"/>
              <a:t>Next program update may model subgrade as well as hydraulic fill (release date unknown)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360" y="6096000"/>
            <a:ext cx="5286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Franklin Gothic Medium" pitchFamily="34" charset="0"/>
              </a:rPr>
              <a:t>Self weight consolidation tests in accordance with USACE EM 1110-2-5027</a:t>
            </a:r>
            <a:endParaRPr lang="en-US" sz="12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Hydraulic Fill Implications on Subgrade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 smtClean="0"/>
              <a:t>Insert Kristin’s animation again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304800" y="4419600"/>
            <a:ext cx="8763000" cy="1600200"/>
          </a:xfrm>
        </p:spPr>
        <p:txBody>
          <a:bodyPr/>
          <a:lstStyle/>
          <a:p>
            <a:r>
              <a:rPr lang="en-US" dirty="0" smtClean="0"/>
              <a:t>Judgment call regarding settlement of mechanically placed fill</a:t>
            </a:r>
          </a:p>
          <a:p>
            <a:r>
              <a:rPr lang="en-US" dirty="0" smtClean="0"/>
              <a:t>Consider:</a:t>
            </a:r>
          </a:p>
          <a:p>
            <a:pPr lvl="1"/>
            <a:r>
              <a:rPr lang="en-US" dirty="0" smtClean="0"/>
              <a:t>Material (stone, sand, clay)</a:t>
            </a:r>
          </a:p>
          <a:p>
            <a:pPr lvl="1"/>
            <a:r>
              <a:rPr lang="en-US" dirty="0" smtClean="0"/>
              <a:t>Water level (buoyancy)</a:t>
            </a:r>
          </a:p>
          <a:p>
            <a:pPr lvl="1"/>
            <a:r>
              <a:rPr lang="en-US" dirty="0" smtClean="0"/>
              <a:t>Placement methods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495490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Settlement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1809690"/>
            <a:ext cx="514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Fill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3257490"/>
            <a:ext cx="1234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Subgrade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194" y="1428690"/>
            <a:ext cx="12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Hydraulic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194" y="2114490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Mechanical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23292" y="2724090"/>
            <a:ext cx="2890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Immediate/Construction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3292" y="3257490"/>
            <a:ext cx="2694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Primary Consolidation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23292" y="3790890"/>
            <a:ext cx="2843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Secondary Compression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114800" y="37338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2209800" y="1981200"/>
            <a:ext cx="457200" cy="1524000"/>
            <a:chOff x="2209800" y="1981200"/>
            <a:chExt cx="457200" cy="15240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209800" y="1981200"/>
              <a:ext cx="457200" cy="0"/>
            </a:xfrm>
            <a:prstGeom prst="line">
              <a:avLst/>
            </a:prstGeom>
            <a:ln w="28575">
              <a:solidFill>
                <a:srgbClr val="F4D1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209800" y="3505200"/>
              <a:ext cx="457200" cy="0"/>
            </a:xfrm>
            <a:prstGeom prst="line">
              <a:avLst/>
            </a:prstGeom>
            <a:ln w="28575">
              <a:solidFill>
                <a:srgbClr val="F4D1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209800" y="1981200"/>
              <a:ext cx="0" cy="1524000"/>
            </a:xfrm>
            <a:prstGeom prst="line">
              <a:avLst/>
            </a:prstGeom>
            <a:ln w="28575">
              <a:solidFill>
                <a:srgbClr val="F4D1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648200" y="1676400"/>
            <a:ext cx="381000" cy="2362200"/>
            <a:chOff x="4710111" y="1676400"/>
            <a:chExt cx="381000" cy="23622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724400" y="1676400"/>
              <a:ext cx="0" cy="6858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710111" y="1676400"/>
              <a:ext cx="381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710111" y="2362200"/>
              <a:ext cx="381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724400" y="2971800"/>
              <a:ext cx="0" cy="10668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710111" y="2971800"/>
              <a:ext cx="381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710111" y="3505200"/>
              <a:ext cx="381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710111" y="4038600"/>
              <a:ext cx="381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/>
      <p:bldP spid="1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Some Louisiana Coastal “Soil”</a:t>
            </a:r>
            <a:endParaRPr lang="en-US" dirty="0"/>
          </a:p>
        </p:txBody>
      </p:sp>
      <p:pic>
        <p:nvPicPr>
          <p:cNvPr id="4" name="Content Placeholder 3" descr="samples 002a.jpg"/>
          <p:cNvPicPr>
            <a:picLocks noGrp="1" noChangeAspect="1"/>
          </p:cNvPicPr>
          <p:nvPr>
            <p:ph sz="quarter" idx="19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219200"/>
            <a:ext cx="5410200" cy="49820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Special Thanks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381000" y="1676400"/>
            <a:ext cx="8382000" cy="4800600"/>
          </a:xfrm>
        </p:spPr>
        <p:txBody>
          <a:bodyPr/>
          <a:lstStyle/>
          <a:p>
            <a:r>
              <a:rPr lang="en-US" dirty="0" smtClean="0"/>
              <a:t>Louisiana Coastal Protection and Restoration Authority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USDA Natural Resources Conservation Service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Data for this presentation collected for their projects!</a:t>
            </a:r>
            <a:endParaRPr lang="en-US" dirty="0"/>
          </a:p>
        </p:txBody>
      </p:sp>
      <p:pic>
        <p:nvPicPr>
          <p:cNvPr id="4" name="Picture 3" descr="CPRA logo.jpg"/>
          <p:cNvPicPr>
            <a:picLocks noChangeAspect="1"/>
          </p:cNvPicPr>
          <p:nvPr/>
        </p:nvPicPr>
        <p:blipFill>
          <a:blip r:embed="rId2" cstate="print"/>
          <a:srcRect r="46387"/>
          <a:stretch>
            <a:fillRect/>
          </a:stretch>
        </p:blipFill>
        <p:spPr>
          <a:xfrm>
            <a:off x="685800" y="2209800"/>
            <a:ext cx="3505200" cy="56138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85800" y="3505200"/>
            <a:ext cx="2514600" cy="914400"/>
            <a:chOff x="3276600" y="1447800"/>
            <a:chExt cx="2514600" cy="914400"/>
          </a:xfrm>
        </p:grpSpPr>
        <p:sp>
          <p:nvSpPr>
            <p:cNvPr id="6" name="Rectangle 5"/>
            <p:cNvSpPr/>
            <p:nvPr/>
          </p:nvSpPr>
          <p:spPr>
            <a:xfrm>
              <a:off x="3276600" y="1447800"/>
              <a:ext cx="2514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NRCS logo.jpg"/>
            <p:cNvPicPr>
              <a:picLocks noChangeAspect="1"/>
            </p:cNvPicPr>
            <p:nvPr/>
          </p:nvPicPr>
          <p:blipFill>
            <a:blip r:embed="rId3" cstate="print"/>
            <a:srcRect l="5263" r="7895" b="78271"/>
            <a:stretch>
              <a:fillRect/>
            </a:stretch>
          </p:blipFill>
          <p:spPr>
            <a:xfrm>
              <a:off x="3276600" y="1542288"/>
              <a:ext cx="2514600" cy="8199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THE END – Questions?</a:t>
            </a:r>
            <a:endParaRPr lang="en-US" dirty="0"/>
          </a:p>
        </p:txBody>
      </p:sp>
      <p:pic>
        <p:nvPicPr>
          <p:cNvPr id="3" name="Content Placeholder 3" descr="chorus-li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828800"/>
            <a:ext cx="3657600" cy="3218688"/>
          </a:xfrm>
          <a:prstGeom prst="rect">
            <a:avLst/>
          </a:prstGeom>
        </p:spPr>
      </p:pic>
      <p:pic>
        <p:nvPicPr>
          <p:cNvPr id="4" name="Picture 3" descr="frog_5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668162"/>
            <a:ext cx="3371850" cy="3736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096000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Franklin Gothic Medium" pitchFamily="34" charset="0"/>
              </a:rPr>
              <a:t>Animations courtesy of www.free-animations.co.uk</a:t>
            </a:r>
            <a:endParaRPr lang="en-US" sz="12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Why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 smtClean="0"/>
              <a:t>Material cost</a:t>
            </a:r>
          </a:p>
          <a:p>
            <a:r>
              <a:rPr lang="en-US" dirty="0" smtClean="0"/>
              <a:t>Life cycle</a:t>
            </a:r>
          </a:p>
          <a:p>
            <a:r>
              <a:rPr lang="en-US" dirty="0" smtClean="0"/>
              <a:t>Engineering design</a:t>
            </a:r>
          </a:p>
          <a:p>
            <a:r>
              <a:rPr lang="en-US" dirty="0" smtClean="0"/>
              <a:t>Ecological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Where Does Settlement Come From?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200400"/>
            <a:ext cx="1407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Settlement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8167" y="1676400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Fill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8167" y="3200400"/>
            <a:ext cx="1234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Subgrade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662111" y="1905000"/>
            <a:ext cx="4572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62111" y="3429000"/>
            <a:ext cx="4572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76400" y="1905000"/>
            <a:ext cx="0" cy="32766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6200" y="4419600"/>
            <a:ext cx="235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Sea Level Rise/Fall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505200" y="1600200"/>
            <a:ext cx="0" cy="6858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88091" y="1371600"/>
            <a:ext cx="1207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Hydraulic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8091" y="2057400"/>
            <a:ext cx="1445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Mechanical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0" y="2667000"/>
            <a:ext cx="2899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Immediate/Construction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0" y="3200400"/>
            <a:ext cx="2616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Primary Consolidation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0" y="3733800"/>
            <a:ext cx="2843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Secondary Compression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505200" y="2895600"/>
            <a:ext cx="0" cy="10668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95674" y="2909881"/>
            <a:ext cx="3048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495674" y="3429000"/>
            <a:ext cx="3048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495674" y="3948119"/>
            <a:ext cx="3048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18167" y="4953000"/>
            <a:ext cx="792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Other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86200" y="4953000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Subsidence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86200" y="5486400"/>
            <a:ext cx="293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Vegetation Accumulation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505200" y="4648200"/>
            <a:ext cx="0" cy="10668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490919" y="4648200"/>
            <a:ext cx="3048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490919" y="5181600"/>
            <a:ext cx="3048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490919" y="5715000"/>
            <a:ext cx="3048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ight Brace 31"/>
          <p:cNvSpPr/>
          <p:nvPr/>
        </p:nvSpPr>
        <p:spPr>
          <a:xfrm>
            <a:off x="6934200" y="1371600"/>
            <a:ext cx="381000" cy="2895600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323297" y="2438400"/>
            <a:ext cx="1592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Presentation</a:t>
            </a:r>
          </a:p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Focus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662111" y="5181600"/>
            <a:ext cx="4572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490911" y="2286000"/>
            <a:ext cx="3048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490911" y="1604963"/>
            <a:ext cx="3048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Settlement Graphic From Kristin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General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381000" y="1676400"/>
            <a:ext cx="8229600" cy="4800600"/>
          </a:xfrm>
        </p:spPr>
        <p:txBody>
          <a:bodyPr/>
          <a:lstStyle/>
          <a:p>
            <a:r>
              <a:rPr lang="en-US" dirty="0" smtClean="0"/>
              <a:t>Data acquisition</a:t>
            </a:r>
          </a:p>
          <a:p>
            <a:pPr lvl="1"/>
            <a:r>
              <a:rPr lang="en-US" dirty="0" smtClean="0"/>
              <a:t>Soil borings</a:t>
            </a:r>
          </a:p>
          <a:p>
            <a:pPr lvl="1"/>
            <a:r>
              <a:rPr lang="en-US" dirty="0" smtClean="0"/>
              <a:t>Laboratory testing</a:t>
            </a:r>
          </a:p>
          <a:p>
            <a:pPr lvl="1"/>
            <a:r>
              <a:rPr lang="en-US" dirty="0" smtClean="0"/>
              <a:t>Survey data (ground surface &amp; water level)</a:t>
            </a:r>
          </a:p>
          <a:p>
            <a:pPr lvl="1"/>
            <a:r>
              <a:rPr lang="en-US" dirty="0" smtClean="0"/>
              <a:t>Preliminary design dimensions</a:t>
            </a:r>
          </a:p>
          <a:p>
            <a:r>
              <a:rPr lang="en-US" dirty="0" smtClean="0"/>
              <a:t>Calculation</a:t>
            </a:r>
          </a:p>
          <a:p>
            <a:pPr lvl="1"/>
            <a:r>
              <a:rPr lang="en-US" dirty="0" smtClean="0"/>
              <a:t>Magnitude</a:t>
            </a:r>
          </a:p>
          <a:p>
            <a:pPr lvl="1"/>
            <a:r>
              <a:rPr lang="en-US" dirty="0" smtClean="0"/>
              <a:t>Time rate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381000" y="4648200"/>
            <a:ext cx="8305800" cy="1371600"/>
          </a:xfrm>
        </p:spPr>
        <p:txBody>
          <a:bodyPr/>
          <a:lstStyle/>
          <a:p>
            <a:r>
              <a:rPr lang="en-US" dirty="0" smtClean="0"/>
              <a:t>Occurs during construction as fill placed – not visible</a:t>
            </a:r>
          </a:p>
          <a:p>
            <a:r>
              <a:rPr lang="en-US" dirty="0" smtClean="0"/>
              <a:t>Typically estimate as 10-20% of primary consolidation</a:t>
            </a:r>
          </a:p>
          <a:p>
            <a:r>
              <a:rPr lang="en-US" dirty="0" smtClean="0"/>
              <a:t>Add this number to fill thickness for fill quantity estimates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514600"/>
            <a:ext cx="1407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Settlement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6856" y="1752600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Fill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6856" y="3276600"/>
            <a:ext cx="1234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Subgrade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2091" y="1447800"/>
            <a:ext cx="1207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Hydraulic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2091" y="2133600"/>
            <a:ext cx="1445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Mechanical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2743200"/>
            <a:ext cx="2899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Immediate/Construction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9492" y="3276600"/>
            <a:ext cx="2616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Primary Consolidation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9492" y="3810000"/>
            <a:ext cx="2843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Secondary Compression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438400" y="1981200"/>
            <a:ext cx="457200" cy="1524000"/>
            <a:chOff x="2500311" y="1981200"/>
            <a:chExt cx="457200" cy="15240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500311" y="1981200"/>
              <a:ext cx="4572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500311" y="3505200"/>
              <a:ext cx="4572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514600" y="1981200"/>
              <a:ext cx="0" cy="15240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648200" y="1676400"/>
            <a:ext cx="381000" cy="2362200"/>
            <a:chOff x="4710111" y="1676400"/>
            <a:chExt cx="381000" cy="23622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724400" y="1676400"/>
              <a:ext cx="0" cy="6858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710111" y="1676400"/>
              <a:ext cx="381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710111" y="2362200"/>
              <a:ext cx="381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724400" y="2971800"/>
              <a:ext cx="0" cy="10668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710111" y="2971800"/>
              <a:ext cx="381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710111" y="3505200"/>
              <a:ext cx="381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10111" y="4038600"/>
              <a:ext cx="381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43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Content Placeholder 44"/>
          <p:cNvSpPr>
            <a:spLocks noGrp="1"/>
          </p:cNvSpPr>
          <p:nvPr>
            <p:ph sz="quarter" idx="19"/>
          </p:nvPr>
        </p:nvSpPr>
        <p:spPr>
          <a:xfrm>
            <a:off x="381000" y="4648200"/>
            <a:ext cx="8382000" cy="1828800"/>
          </a:xfrm>
        </p:spPr>
        <p:txBody>
          <a:bodyPr/>
          <a:lstStyle/>
          <a:p>
            <a:r>
              <a:rPr lang="en-US" dirty="0" smtClean="0"/>
              <a:t>Typically most significant component of subgrade settlement</a:t>
            </a:r>
          </a:p>
          <a:p>
            <a:r>
              <a:rPr lang="en-US" dirty="0" smtClean="0"/>
              <a:t>Most effort to calculate</a:t>
            </a:r>
          </a:p>
          <a:p>
            <a:r>
              <a:rPr lang="en-US" dirty="0" smtClean="0"/>
              <a:t>Both magnitude and time are complex calculations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" y="2514600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Settlement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438400" y="1981200"/>
            <a:ext cx="4572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48000" y="1752600"/>
            <a:ext cx="514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Fill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438400" y="3505200"/>
            <a:ext cx="4572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48000" y="3276600"/>
            <a:ext cx="1234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Subgrade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648200" y="1676400"/>
            <a:ext cx="0" cy="6858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48200" y="1676400"/>
            <a:ext cx="381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48200" y="2362200"/>
            <a:ext cx="381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374902" y="1447800"/>
            <a:ext cx="12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Hydraulic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74902" y="2133600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Mechanical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82231" y="2743200"/>
            <a:ext cx="2890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Immediate/Construction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63231" y="3276600"/>
            <a:ext cx="2694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Primary Consolidation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82231" y="3810000"/>
            <a:ext cx="2843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Secondary Compression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648200" y="2971800"/>
            <a:ext cx="0" cy="10668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438400" y="1981200"/>
            <a:ext cx="0" cy="15240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648200" y="2971800"/>
            <a:ext cx="381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648200" y="4038600"/>
            <a:ext cx="381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648200" y="3505200"/>
            <a:ext cx="381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33" grpId="0"/>
      <p:bldP spid="3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Critical Data </a:t>
            </a:r>
          </a:p>
          <a:p>
            <a:r>
              <a:rPr lang="en-US" sz="2000" dirty="0" smtClean="0"/>
              <a:t>Primary Consolidation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381000" y="1676400"/>
            <a:ext cx="4114800" cy="4800600"/>
          </a:xfrm>
        </p:spPr>
        <p:txBody>
          <a:bodyPr/>
          <a:lstStyle/>
          <a:p>
            <a:r>
              <a:rPr lang="en-US" dirty="0" smtClean="0"/>
              <a:t>Magnitude</a:t>
            </a:r>
          </a:p>
          <a:p>
            <a:pPr lvl="1"/>
            <a:r>
              <a:rPr lang="en-US" dirty="0" smtClean="0"/>
              <a:t>Stress history (OCR)</a:t>
            </a:r>
          </a:p>
          <a:p>
            <a:pPr lvl="1"/>
            <a:r>
              <a:rPr lang="en-US" dirty="0" smtClean="0"/>
              <a:t>Soil compressibility (Cc &amp; Cr)</a:t>
            </a:r>
          </a:p>
          <a:p>
            <a:pPr lvl="1"/>
            <a:r>
              <a:rPr lang="en-US" dirty="0" smtClean="0"/>
              <a:t>Water &amp; ground elevation</a:t>
            </a:r>
          </a:p>
          <a:p>
            <a:pPr lvl="1"/>
            <a:r>
              <a:rPr lang="en-US" dirty="0" smtClean="0"/>
              <a:t>Fill dimensions</a:t>
            </a:r>
          </a:p>
          <a:p>
            <a:pPr lvl="1"/>
            <a:r>
              <a:rPr lang="en-US" dirty="0" smtClean="0"/>
              <a:t>Stress distribution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0" y="1676400"/>
            <a:ext cx="4114800" cy="4800600"/>
          </a:xfrm>
          <a:prstGeom prst="rect">
            <a:avLst/>
          </a:prstGeom>
        </p:spPr>
        <p:txBody>
          <a:bodyPr/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4D13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Time rate</a:t>
            </a:r>
          </a:p>
          <a:p>
            <a:pPr marL="569913" marR="0" lvl="1" indent="-3444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4D13A"/>
              </a:buClr>
              <a:buSzTx/>
              <a:buFont typeface="Franklin Gothic Medium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Drainage rate (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Cv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)</a:t>
            </a:r>
          </a:p>
          <a:p>
            <a:pPr marL="569913" marR="0" lvl="1" indent="-3444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4D13A"/>
              </a:buClr>
              <a:buSzTx/>
              <a:buFont typeface="Franklin Gothic Medium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Subsurface profile</a:t>
            </a:r>
          </a:p>
          <a:p>
            <a:pPr marL="569913" marR="0" lvl="1" indent="-3444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4D13A"/>
              </a:buClr>
              <a:buSzTx/>
              <a:buFont typeface="Franklin Gothic Medium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Drainage path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EC697B67257C4DB75A2AA285962AD9" ma:contentTypeVersion="0" ma:contentTypeDescription="Create a new document." ma:contentTypeScope="" ma:versionID="a2a1e8f5cd9071825cdf1a7e030cbbe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A643A3-DCE0-4B83-A15C-4FC4D4C427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4D0009C-404E-466F-95C8-C87A7A937198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A61F28F7-2225-43BD-AA9F-7F3061CF46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2410</TotalTime>
  <Words>777</Words>
  <Application>Microsoft Office PowerPoint</Application>
  <PresentationFormat>On-screen Show (4:3)</PresentationFormat>
  <Paragraphs>196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Estimating Consolidation Settlement for Coastal Fill Projects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Geoengineers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kwaldon</dc:creator>
  <cp:lastModifiedBy>Jennie Hart</cp:lastModifiedBy>
  <cp:revision>256</cp:revision>
  <dcterms:created xsi:type="dcterms:W3CDTF">2009-07-20T18:22:22Z</dcterms:created>
  <dcterms:modified xsi:type="dcterms:W3CDTF">2011-10-10T15:02:31Z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0x01010033EC697B67257C4DB75A2AA285962AD9</vt:lpwstr>
  </property>
</Properties>
</file>