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tags/tag1.xml" ContentType="application/vnd.openxmlformats-officedocument.presentationml.tags+xml"/>
  <Override PartName="/ppt/theme/themeOverride1.xml" ContentType="application/vnd.openxmlformats-officedocument.themeOverride+xml"/>
  <Override PartName="/ppt/notesSlides/notesSlide3.xml" ContentType="application/vnd.openxmlformats-officedocument.presentationml.notesSlide+xml"/>
  <Override PartName="/ppt/theme/themeOverride2.xml" ContentType="application/vnd.openxmlformats-officedocument.themeOverr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ink/ink1.xml" ContentType="application/inkml+xml"/>
  <Override PartName="/ppt/ink/ink2.xml" ContentType="application/inkml+xml"/>
  <Override PartName="/ppt/ink/ink3.xml" ContentType="application/inkml+xml"/>
  <Override PartName="/ppt/theme/themeOverride3.xml" ContentType="application/vnd.openxmlformats-officedocument.themeOverride+xml"/>
  <Override PartName="/ppt/notesSlides/notesSlide18.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53"/>
  </p:notesMasterIdLst>
  <p:sldIdLst>
    <p:sldId id="256" r:id="rId5"/>
    <p:sldId id="259" r:id="rId6"/>
    <p:sldId id="338" r:id="rId7"/>
    <p:sldId id="505" r:id="rId8"/>
    <p:sldId id="506" r:id="rId9"/>
    <p:sldId id="498" r:id="rId10"/>
    <p:sldId id="500" r:id="rId11"/>
    <p:sldId id="326" r:id="rId12"/>
    <p:sldId id="325" r:id="rId13"/>
    <p:sldId id="327" r:id="rId14"/>
    <p:sldId id="503" r:id="rId15"/>
    <p:sldId id="497" r:id="rId16"/>
    <p:sldId id="501" r:id="rId17"/>
    <p:sldId id="495" r:id="rId18"/>
    <p:sldId id="502" r:id="rId19"/>
    <p:sldId id="504" r:id="rId20"/>
    <p:sldId id="346" r:id="rId21"/>
    <p:sldId id="348" r:id="rId22"/>
    <p:sldId id="349" r:id="rId23"/>
    <p:sldId id="347" r:id="rId24"/>
    <p:sldId id="351" r:id="rId25"/>
    <p:sldId id="491" r:id="rId26"/>
    <p:sldId id="339" r:id="rId27"/>
    <p:sldId id="340" r:id="rId28"/>
    <p:sldId id="341" r:id="rId29"/>
    <p:sldId id="342" r:id="rId30"/>
    <p:sldId id="343" r:id="rId31"/>
    <p:sldId id="344" r:id="rId32"/>
    <p:sldId id="345" r:id="rId33"/>
    <p:sldId id="493" r:id="rId34"/>
    <p:sldId id="468" r:id="rId35"/>
    <p:sldId id="311" r:id="rId36"/>
    <p:sldId id="452" r:id="rId37"/>
    <p:sldId id="507" r:id="rId38"/>
    <p:sldId id="470" r:id="rId39"/>
    <p:sldId id="471" r:id="rId40"/>
    <p:sldId id="472" r:id="rId41"/>
    <p:sldId id="473" r:id="rId42"/>
    <p:sldId id="477" r:id="rId43"/>
    <p:sldId id="476" r:id="rId44"/>
    <p:sldId id="481" r:id="rId45"/>
    <p:sldId id="482" r:id="rId46"/>
    <p:sldId id="483" r:id="rId47"/>
    <p:sldId id="485" r:id="rId48"/>
    <p:sldId id="484" r:id="rId49"/>
    <p:sldId id="487" r:id="rId50"/>
    <p:sldId id="488" r:id="rId51"/>
    <p:sldId id="508" r:id="rId52"/>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rash Pirouzi" initials="AP" lastIdx="1" clrIdx="0">
    <p:extLst>
      <p:ext uri="{19B8F6BF-5375-455C-9EA6-DF929625EA0E}">
        <p15:presenceInfo xmlns:p15="http://schemas.microsoft.com/office/powerpoint/2012/main" userId="Arash Pirouzi"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013F62"/>
    <a:srgbClr val="015889"/>
    <a:srgbClr val="82A6B8"/>
    <a:srgbClr val="88A82F"/>
    <a:srgbClr val="01517D"/>
    <a:srgbClr val="A8CF51"/>
    <a:srgbClr val="7AA0B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E8034E78-7F5D-4C2E-B375-FC64B27BC917}" styleName="Dark Style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left>
            <a:ln w="25400" cmpd="sng">
              <a:solidFill>
                <a:schemeClr val="lt1"/>
              </a:solidFill>
            </a:ln>
          </a:left>
        </a:tcBdr>
        <a:fill>
          <a:solidFill>
            <a:schemeClr val="dk1">
              <a:tint val="60000"/>
            </a:schemeClr>
          </a:solidFill>
        </a:fill>
      </a:tcStyle>
    </a:lastCol>
    <a:firstCol>
      <a:tcTxStyle b="on"/>
      <a:tcStyle>
        <a:tcBdr>
          <a:right>
            <a:ln w="25400" cmpd="sng">
              <a:solidFill>
                <a:schemeClr val="lt1"/>
              </a:solidFill>
            </a:ln>
          </a:right>
        </a:tcBdr>
        <a:fill>
          <a:solidFill>
            <a:schemeClr val="dk1">
              <a:tint val="60000"/>
            </a:schemeClr>
          </a:solidFill>
        </a:fill>
      </a:tcStyle>
    </a:firstCol>
    <a:lastRow>
      <a:tcTxStyle b="on"/>
      <a:tcStyle>
        <a:tcBdr>
          <a:top>
            <a:ln w="25400" cmpd="sng">
              <a:solidFill>
                <a:schemeClr val="lt1"/>
              </a:solidFill>
            </a:ln>
          </a:top>
        </a:tcBdr>
        <a:fill>
          <a:solidFill>
            <a:schemeClr val="dk1">
              <a:tint val="6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368" autoAdjust="0"/>
    <p:restoredTop sz="84019" autoAdjust="0"/>
  </p:normalViewPr>
  <p:slideViewPr>
    <p:cSldViewPr snapToGrid="0">
      <p:cViewPr varScale="1">
        <p:scale>
          <a:sx n="96" d="100"/>
          <a:sy n="96" d="100"/>
        </p:scale>
        <p:origin x="1188" y="78"/>
      </p:cViewPr>
      <p:guideLst/>
    </p:cSldViewPr>
  </p:slideViewPr>
  <p:outlineViewPr>
    <p:cViewPr>
      <p:scale>
        <a:sx n="33" d="100"/>
        <a:sy n="33" d="100"/>
      </p:scale>
      <p:origin x="0" y="0"/>
    </p:cViewPr>
  </p:outlin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slide" Target="slides/slide37.xml"/><Relationship Id="rId54" Type="http://schemas.openxmlformats.org/officeDocument/2006/relationships/commentAuthors" Target="commentAuthor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notesMaster" Target="notesMasters/notesMaster1.xml"/><Relationship Id="rId58"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viewProps" Target="viewProps.xml"/><Relationship Id="rId8" Type="http://schemas.openxmlformats.org/officeDocument/2006/relationships/slide" Target="slides/slide4.xml"/><Relationship Id="rId51" Type="http://schemas.openxmlformats.org/officeDocument/2006/relationships/slide" Target="slides/slide47.xml"/><Relationship Id="rId3" Type="http://schemas.openxmlformats.org/officeDocument/2006/relationships/customXml" Target="../customXml/item3.xml"/></Relationships>
</file>

<file path=ppt/diagrams/colors1.xml><?xml version="1.0" encoding="utf-8"?>
<dgm:colorsDef xmlns:dgm="http://schemas.openxmlformats.org/drawingml/2006/diagram" xmlns:a="http://schemas.openxmlformats.org/drawingml/2006/main" uniqueId="urn:microsoft.com/office/officeart/2005/8/colors/accent6_2">
  <dgm:title val=""/>
  <dgm:desc val=""/>
  <dgm:catLst>
    <dgm:cat type="accent6" pri="11200"/>
  </dgm:catLst>
  <dgm:styleLbl name="node0">
    <dgm:fillClrLst meth="repeat">
      <a:schemeClr val="accent6"/>
    </dgm:fillClrLst>
    <dgm:linClrLst meth="repeat">
      <a:schemeClr val="lt1"/>
    </dgm:linClrLst>
    <dgm:effectClrLst/>
    <dgm:txLinClrLst/>
    <dgm:txFillClrLst/>
    <dgm:txEffectClrLst/>
  </dgm:styleLbl>
  <dgm:styleLbl name="node1">
    <dgm:fillClrLst meth="repeat">
      <a:schemeClr val="accent6"/>
    </dgm:fillClrLst>
    <dgm:linClrLst meth="repeat">
      <a:schemeClr val="lt1"/>
    </dgm:linClrLst>
    <dgm:effectClrLst/>
    <dgm:txLinClrLst/>
    <dgm:txFillClrLst/>
    <dgm:txEffectClrLst/>
  </dgm:styleLbl>
  <dgm:styleLbl name="alignNode1">
    <dgm:fillClrLst meth="repeat">
      <a:schemeClr val="accent6"/>
    </dgm:fillClrLst>
    <dgm:linClrLst meth="repeat">
      <a:schemeClr val="accent6"/>
    </dgm:linClrLst>
    <dgm:effectClrLst/>
    <dgm:txLinClrLst/>
    <dgm:txFillClrLst/>
    <dgm:txEffectClrLst/>
  </dgm:styleLbl>
  <dgm:styleLbl name="lnNode1">
    <dgm:fillClrLst meth="repeat">
      <a:schemeClr val="accent6"/>
    </dgm:fillClrLst>
    <dgm:linClrLst meth="repeat">
      <a:schemeClr val="lt1"/>
    </dgm:linClrLst>
    <dgm:effectClrLst/>
    <dgm:txLinClrLst/>
    <dgm:txFillClrLst/>
    <dgm:txEffectClrLst/>
  </dgm:styleLbl>
  <dgm:styleLbl name="vennNode1">
    <dgm:fillClrLst meth="repeat">
      <a:schemeClr val="accent6">
        <a:alpha val="50000"/>
      </a:schemeClr>
    </dgm:fillClrLst>
    <dgm:linClrLst meth="repeat">
      <a:schemeClr val="lt1"/>
    </dgm:linClrLst>
    <dgm:effectClrLst/>
    <dgm:txLinClrLst/>
    <dgm:txFillClrLst/>
    <dgm:txEffectClrLst/>
  </dgm:styleLbl>
  <dgm:styleLbl name="node2">
    <dgm:fillClrLst meth="repeat">
      <a:schemeClr val="accent6"/>
    </dgm:fillClrLst>
    <dgm:linClrLst meth="repeat">
      <a:schemeClr val="lt1"/>
    </dgm:linClrLst>
    <dgm:effectClrLst/>
    <dgm:txLinClrLst/>
    <dgm:txFillClrLst/>
    <dgm:txEffectClrLst/>
  </dgm:styleLbl>
  <dgm:styleLbl name="node3">
    <dgm:fillClrLst meth="repeat">
      <a:schemeClr val="accent6"/>
    </dgm:fillClrLst>
    <dgm:linClrLst meth="repeat">
      <a:schemeClr val="lt1"/>
    </dgm:linClrLst>
    <dgm:effectClrLst/>
    <dgm:txLinClrLst/>
    <dgm:txFillClrLst/>
    <dgm:txEffectClrLst/>
  </dgm:styleLbl>
  <dgm:styleLbl name="node4">
    <dgm:fillClrLst meth="repeat">
      <a:schemeClr val="accent6"/>
    </dgm:fillClrLst>
    <dgm:linClrLst meth="repeat">
      <a:schemeClr val="lt1"/>
    </dgm:linClrLst>
    <dgm:effectClrLst/>
    <dgm:txLinClrLst/>
    <dgm:txFillClrLst/>
    <dgm:txEffectClrLst/>
  </dgm:styleLbl>
  <dgm:styleLbl name="f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a:tint val="50000"/>
      </a:schemeClr>
    </dgm:linClrLst>
    <dgm:effectClrLst/>
    <dgm:txLinClrLst/>
    <dgm:txFillClrLst meth="repeat">
      <a:schemeClr val="tx1"/>
    </dgm:txFillClrLst>
    <dgm:txEffectClrLst/>
  </dgm:styleLbl>
  <dgm:styleLbl name="asst0">
    <dgm:fillClrLst meth="repeat">
      <a:schemeClr val="accent6"/>
    </dgm:fillClrLst>
    <dgm:linClrLst meth="repeat">
      <a:schemeClr val="lt1"/>
    </dgm:linClrLst>
    <dgm:effectClrLst/>
    <dgm:txLinClrLst/>
    <dgm:txFillClrLst/>
    <dgm:txEffectClrLst/>
  </dgm:styleLbl>
  <dgm:styleLbl name="asst1">
    <dgm:fillClrLst meth="repeat">
      <a:schemeClr val="accent6"/>
    </dgm:fillClrLst>
    <dgm:linClrLst meth="repeat">
      <a:schemeClr val="lt1"/>
    </dgm:linClrLst>
    <dgm:effectClrLst/>
    <dgm:txLinClrLst/>
    <dgm:txFillClrLst/>
    <dgm:txEffectClrLst/>
  </dgm:styleLbl>
  <dgm:styleLbl name="asst2">
    <dgm:fillClrLst meth="repeat">
      <a:schemeClr val="accent6"/>
    </dgm:fillClrLst>
    <dgm:linClrLst meth="repeat">
      <a:schemeClr val="lt1"/>
    </dgm:linClrLst>
    <dgm:effectClrLst/>
    <dgm:txLinClrLst/>
    <dgm:txFillClrLst/>
    <dgm:txEffectClrLst/>
  </dgm:styleLbl>
  <dgm:styleLbl name="asst3">
    <dgm:fillClrLst meth="repeat">
      <a:schemeClr val="accent6"/>
    </dgm:fillClrLst>
    <dgm:linClrLst meth="repeat">
      <a:schemeClr val="lt1"/>
    </dgm:linClrLst>
    <dgm:effectClrLst/>
    <dgm:txLinClrLst/>
    <dgm:txFillClrLst/>
    <dgm:txEffectClrLst/>
  </dgm:styleLbl>
  <dgm:styleLbl name="asst4">
    <dgm:fillClrLst meth="repeat">
      <a:schemeClr val="accent6"/>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dgm:fillClrLst>
    <dgm:linClrLst meth="repeat">
      <a:schemeClr val="accent6"/>
    </dgm:linClrLst>
    <dgm:effectClrLst/>
    <dgm:txLinClrLst/>
    <dgm:txFillClrLst meth="repeat">
      <a:schemeClr val="lt1"/>
    </dgm:txFillClrLst>
    <dgm:txEffectClrLst/>
  </dgm:styleLbl>
  <dgm:styleLbl name="parChTrans2D3">
    <dgm:fillClrLst meth="repeat">
      <a:schemeClr val="accent6"/>
    </dgm:fillClrLst>
    <dgm:linClrLst meth="repeat">
      <a:schemeClr val="accent6"/>
    </dgm:linClrLst>
    <dgm:effectClrLst/>
    <dgm:txLinClrLst/>
    <dgm:txFillClrLst meth="repeat">
      <a:schemeClr val="lt1"/>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5ED1170-BAED-43C5-96CB-4CEEE632BA94}" type="doc">
      <dgm:prSet loTypeId="urn:microsoft.com/office/officeart/2005/8/layout/vProcess5" loCatId="process" qsTypeId="urn:microsoft.com/office/officeart/2005/8/quickstyle/simple1" qsCatId="simple" csTypeId="urn:microsoft.com/office/officeart/2005/8/colors/accent6_2" csCatId="accent6" phldr="1"/>
      <dgm:spPr/>
      <dgm:t>
        <a:bodyPr/>
        <a:lstStyle/>
        <a:p>
          <a:endParaRPr lang="en-US"/>
        </a:p>
      </dgm:t>
    </dgm:pt>
    <dgm:pt modelId="{4FEDB12B-17B1-4B1E-81F5-5EC8A3289410}">
      <dgm:prSet/>
      <dgm:spPr>
        <a:solidFill>
          <a:srgbClr val="013F62"/>
        </a:solidFill>
      </dgm:spPr>
      <dgm:t>
        <a:bodyPr/>
        <a:lstStyle/>
        <a:p>
          <a:r>
            <a:rPr lang="en-US" dirty="0"/>
            <a:t>The Objective</a:t>
          </a:r>
        </a:p>
      </dgm:t>
    </dgm:pt>
    <dgm:pt modelId="{E1108EA6-ACCA-4326-941F-C8F381A6F39E}" type="parTrans" cxnId="{DAC6B31A-6AAC-4D70-AA98-B04CA9A2F3E3}">
      <dgm:prSet/>
      <dgm:spPr/>
      <dgm:t>
        <a:bodyPr/>
        <a:lstStyle/>
        <a:p>
          <a:endParaRPr lang="en-US"/>
        </a:p>
      </dgm:t>
    </dgm:pt>
    <dgm:pt modelId="{A1E5192D-D083-40F6-8741-19FE0E2D3FD0}" type="sibTrans" cxnId="{DAC6B31A-6AAC-4D70-AA98-B04CA9A2F3E3}">
      <dgm:prSet/>
      <dgm:spPr/>
      <dgm:t>
        <a:bodyPr/>
        <a:lstStyle/>
        <a:p>
          <a:endParaRPr lang="en-US"/>
        </a:p>
      </dgm:t>
    </dgm:pt>
    <dgm:pt modelId="{41269D63-3358-4488-9E99-32D0021A730D}">
      <dgm:prSet/>
      <dgm:spPr>
        <a:solidFill>
          <a:srgbClr val="013F62"/>
        </a:solidFill>
      </dgm:spPr>
      <dgm:t>
        <a:bodyPr/>
        <a:lstStyle/>
        <a:p>
          <a:r>
            <a:rPr lang="en-US" dirty="0"/>
            <a:t>Data Sources &amp; Quality</a:t>
          </a:r>
        </a:p>
      </dgm:t>
    </dgm:pt>
    <dgm:pt modelId="{F78276FF-5CB3-437B-B611-DEB03A33BC1F}" type="parTrans" cxnId="{D1984929-09C8-4816-B936-D9400F5316A2}">
      <dgm:prSet/>
      <dgm:spPr/>
      <dgm:t>
        <a:bodyPr/>
        <a:lstStyle/>
        <a:p>
          <a:endParaRPr lang="en-US"/>
        </a:p>
      </dgm:t>
    </dgm:pt>
    <dgm:pt modelId="{A74DCC6F-7C7F-48E0-A4A1-0DCC25A325EA}" type="sibTrans" cxnId="{D1984929-09C8-4816-B936-D9400F5316A2}">
      <dgm:prSet/>
      <dgm:spPr/>
      <dgm:t>
        <a:bodyPr/>
        <a:lstStyle/>
        <a:p>
          <a:endParaRPr lang="en-US"/>
        </a:p>
      </dgm:t>
    </dgm:pt>
    <dgm:pt modelId="{5122D4B7-9982-4DC6-A9FD-A351A3006CAD}">
      <dgm:prSet/>
      <dgm:spPr>
        <a:solidFill>
          <a:srgbClr val="013F62"/>
        </a:solidFill>
      </dgm:spPr>
      <dgm:t>
        <a:bodyPr/>
        <a:lstStyle/>
        <a:p>
          <a:r>
            <a:rPr lang="en-US" dirty="0"/>
            <a:t>Empirical Correlations: Literature Review</a:t>
          </a:r>
        </a:p>
      </dgm:t>
    </dgm:pt>
    <dgm:pt modelId="{10336C2F-CB30-4ECE-8CCA-408A2E3AADFF}" type="parTrans" cxnId="{EBD65638-4B76-4AF0-A8B4-4620508202DD}">
      <dgm:prSet/>
      <dgm:spPr/>
      <dgm:t>
        <a:bodyPr/>
        <a:lstStyle/>
        <a:p>
          <a:endParaRPr lang="en-US"/>
        </a:p>
      </dgm:t>
    </dgm:pt>
    <dgm:pt modelId="{1CA5589C-AEB5-4F99-A167-8E30332D39EB}" type="sibTrans" cxnId="{EBD65638-4B76-4AF0-A8B4-4620508202DD}">
      <dgm:prSet/>
      <dgm:spPr/>
      <dgm:t>
        <a:bodyPr/>
        <a:lstStyle/>
        <a:p>
          <a:endParaRPr lang="en-US"/>
        </a:p>
      </dgm:t>
    </dgm:pt>
    <dgm:pt modelId="{DC15917D-417B-41BE-91AD-D2DA8D57F8F9}">
      <dgm:prSet/>
      <dgm:spPr>
        <a:solidFill>
          <a:srgbClr val="013F62"/>
        </a:solidFill>
      </dgm:spPr>
      <dgm:t>
        <a:bodyPr/>
        <a:lstStyle/>
        <a:p>
          <a:r>
            <a:rPr lang="en-US" dirty="0"/>
            <a:t>Empirical Correlations: Current Work</a:t>
          </a:r>
        </a:p>
      </dgm:t>
    </dgm:pt>
    <dgm:pt modelId="{82807BC1-3466-4E46-B344-FAEEFC5AAE01}" type="parTrans" cxnId="{CFF54900-44A1-41C3-B2C0-0DC8C468A2F6}">
      <dgm:prSet/>
      <dgm:spPr/>
      <dgm:t>
        <a:bodyPr/>
        <a:lstStyle/>
        <a:p>
          <a:endParaRPr lang="en-US"/>
        </a:p>
      </dgm:t>
    </dgm:pt>
    <dgm:pt modelId="{548E08C9-18D7-41CD-B6B0-E63FCF7CED0E}" type="sibTrans" cxnId="{CFF54900-44A1-41C3-B2C0-0DC8C468A2F6}">
      <dgm:prSet/>
      <dgm:spPr/>
      <dgm:t>
        <a:bodyPr/>
        <a:lstStyle/>
        <a:p>
          <a:endParaRPr lang="en-US"/>
        </a:p>
      </dgm:t>
    </dgm:pt>
    <dgm:pt modelId="{32654442-0CE6-4A9B-A2B8-04FEC3F6FD3E}">
      <dgm:prSet/>
      <dgm:spPr>
        <a:solidFill>
          <a:srgbClr val="013F62"/>
        </a:solidFill>
      </dgm:spPr>
      <dgm:t>
        <a:bodyPr/>
        <a:lstStyle/>
        <a:p>
          <a:r>
            <a:rPr lang="en-US"/>
            <a:t>Correlations in Practice</a:t>
          </a:r>
        </a:p>
      </dgm:t>
    </dgm:pt>
    <dgm:pt modelId="{FDCCFDA6-58DA-4850-B5C5-BAB301C6916C}" type="parTrans" cxnId="{56023818-03B5-429B-8C21-00B8BD22BEAE}">
      <dgm:prSet/>
      <dgm:spPr/>
      <dgm:t>
        <a:bodyPr/>
        <a:lstStyle/>
        <a:p>
          <a:endParaRPr lang="en-US"/>
        </a:p>
      </dgm:t>
    </dgm:pt>
    <dgm:pt modelId="{616B7959-0B40-45B6-BC76-541424DA8486}" type="sibTrans" cxnId="{56023818-03B5-429B-8C21-00B8BD22BEAE}">
      <dgm:prSet/>
      <dgm:spPr/>
      <dgm:t>
        <a:bodyPr/>
        <a:lstStyle/>
        <a:p>
          <a:endParaRPr lang="en-US"/>
        </a:p>
      </dgm:t>
    </dgm:pt>
    <dgm:pt modelId="{603EDDD8-624D-4A2F-B16E-6EEFBB51E24C}" type="pres">
      <dgm:prSet presAssocID="{95ED1170-BAED-43C5-96CB-4CEEE632BA94}" presName="outerComposite" presStyleCnt="0">
        <dgm:presLayoutVars>
          <dgm:chMax val="5"/>
          <dgm:dir/>
          <dgm:resizeHandles val="exact"/>
        </dgm:presLayoutVars>
      </dgm:prSet>
      <dgm:spPr/>
    </dgm:pt>
    <dgm:pt modelId="{31CE6A5A-07F6-4884-8CB5-A3EE0B5F6CA0}" type="pres">
      <dgm:prSet presAssocID="{95ED1170-BAED-43C5-96CB-4CEEE632BA94}" presName="dummyMaxCanvas" presStyleCnt="0">
        <dgm:presLayoutVars/>
      </dgm:prSet>
      <dgm:spPr/>
    </dgm:pt>
    <dgm:pt modelId="{7ABA9392-FC70-4B08-AD98-7E2A392FC8FC}" type="pres">
      <dgm:prSet presAssocID="{95ED1170-BAED-43C5-96CB-4CEEE632BA94}" presName="FiveNodes_1" presStyleLbl="node1" presStyleIdx="0" presStyleCnt="5">
        <dgm:presLayoutVars>
          <dgm:bulletEnabled val="1"/>
        </dgm:presLayoutVars>
      </dgm:prSet>
      <dgm:spPr/>
    </dgm:pt>
    <dgm:pt modelId="{C9D30182-17B6-46B3-B1C2-6FBAD293906B}" type="pres">
      <dgm:prSet presAssocID="{95ED1170-BAED-43C5-96CB-4CEEE632BA94}" presName="FiveNodes_2" presStyleLbl="node1" presStyleIdx="1" presStyleCnt="5">
        <dgm:presLayoutVars>
          <dgm:bulletEnabled val="1"/>
        </dgm:presLayoutVars>
      </dgm:prSet>
      <dgm:spPr/>
    </dgm:pt>
    <dgm:pt modelId="{CA84E3C7-0C1F-49D5-82E2-B97A6E7FC906}" type="pres">
      <dgm:prSet presAssocID="{95ED1170-BAED-43C5-96CB-4CEEE632BA94}" presName="FiveNodes_3" presStyleLbl="node1" presStyleIdx="2" presStyleCnt="5">
        <dgm:presLayoutVars>
          <dgm:bulletEnabled val="1"/>
        </dgm:presLayoutVars>
      </dgm:prSet>
      <dgm:spPr/>
    </dgm:pt>
    <dgm:pt modelId="{237CE7CA-1609-48C7-B464-B9B56086827E}" type="pres">
      <dgm:prSet presAssocID="{95ED1170-BAED-43C5-96CB-4CEEE632BA94}" presName="FiveNodes_4" presStyleLbl="node1" presStyleIdx="3" presStyleCnt="5">
        <dgm:presLayoutVars>
          <dgm:bulletEnabled val="1"/>
        </dgm:presLayoutVars>
      </dgm:prSet>
      <dgm:spPr/>
    </dgm:pt>
    <dgm:pt modelId="{7B1C7D53-54AE-4F11-BF90-49C4BEBD0F95}" type="pres">
      <dgm:prSet presAssocID="{95ED1170-BAED-43C5-96CB-4CEEE632BA94}" presName="FiveNodes_5" presStyleLbl="node1" presStyleIdx="4" presStyleCnt="5">
        <dgm:presLayoutVars>
          <dgm:bulletEnabled val="1"/>
        </dgm:presLayoutVars>
      </dgm:prSet>
      <dgm:spPr/>
    </dgm:pt>
    <dgm:pt modelId="{FAD148AD-1537-499B-B737-CB31CD09FE4F}" type="pres">
      <dgm:prSet presAssocID="{95ED1170-BAED-43C5-96CB-4CEEE632BA94}" presName="FiveConn_1-2" presStyleLbl="fgAccFollowNode1" presStyleIdx="0" presStyleCnt="4">
        <dgm:presLayoutVars>
          <dgm:bulletEnabled val="1"/>
        </dgm:presLayoutVars>
      </dgm:prSet>
      <dgm:spPr/>
    </dgm:pt>
    <dgm:pt modelId="{26C01CE1-F8E4-4B89-A7F4-B5DCCF91CDDB}" type="pres">
      <dgm:prSet presAssocID="{95ED1170-BAED-43C5-96CB-4CEEE632BA94}" presName="FiveConn_2-3" presStyleLbl="fgAccFollowNode1" presStyleIdx="1" presStyleCnt="4">
        <dgm:presLayoutVars>
          <dgm:bulletEnabled val="1"/>
        </dgm:presLayoutVars>
      </dgm:prSet>
      <dgm:spPr/>
    </dgm:pt>
    <dgm:pt modelId="{D69594CE-160B-4814-B10A-9B550A23FFD6}" type="pres">
      <dgm:prSet presAssocID="{95ED1170-BAED-43C5-96CB-4CEEE632BA94}" presName="FiveConn_3-4" presStyleLbl="fgAccFollowNode1" presStyleIdx="2" presStyleCnt="4">
        <dgm:presLayoutVars>
          <dgm:bulletEnabled val="1"/>
        </dgm:presLayoutVars>
      </dgm:prSet>
      <dgm:spPr/>
    </dgm:pt>
    <dgm:pt modelId="{5539718D-AC5A-4C30-8E0D-DCA41CA28BFD}" type="pres">
      <dgm:prSet presAssocID="{95ED1170-BAED-43C5-96CB-4CEEE632BA94}" presName="FiveConn_4-5" presStyleLbl="fgAccFollowNode1" presStyleIdx="3" presStyleCnt="4">
        <dgm:presLayoutVars>
          <dgm:bulletEnabled val="1"/>
        </dgm:presLayoutVars>
      </dgm:prSet>
      <dgm:spPr/>
    </dgm:pt>
    <dgm:pt modelId="{326F6F39-3F82-44B8-9CAA-CED395232D54}" type="pres">
      <dgm:prSet presAssocID="{95ED1170-BAED-43C5-96CB-4CEEE632BA94}" presName="FiveNodes_1_text" presStyleLbl="node1" presStyleIdx="4" presStyleCnt="5">
        <dgm:presLayoutVars>
          <dgm:bulletEnabled val="1"/>
        </dgm:presLayoutVars>
      </dgm:prSet>
      <dgm:spPr/>
    </dgm:pt>
    <dgm:pt modelId="{C45185E8-19E3-46C3-921F-29F29DCD211C}" type="pres">
      <dgm:prSet presAssocID="{95ED1170-BAED-43C5-96CB-4CEEE632BA94}" presName="FiveNodes_2_text" presStyleLbl="node1" presStyleIdx="4" presStyleCnt="5">
        <dgm:presLayoutVars>
          <dgm:bulletEnabled val="1"/>
        </dgm:presLayoutVars>
      </dgm:prSet>
      <dgm:spPr/>
    </dgm:pt>
    <dgm:pt modelId="{8450E13A-6B1C-451C-A78C-9A0A5427912B}" type="pres">
      <dgm:prSet presAssocID="{95ED1170-BAED-43C5-96CB-4CEEE632BA94}" presName="FiveNodes_3_text" presStyleLbl="node1" presStyleIdx="4" presStyleCnt="5">
        <dgm:presLayoutVars>
          <dgm:bulletEnabled val="1"/>
        </dgm:presLayoutVars>
      </dgm:prSet>
      <dgm:spPr/>
    </dgm:pt>
    <dgm:pt modelId="{9BED3E78-3571-4856-AB6E-2A7785E8ABE9}" type="pres">
      <dgm:prSet presAssocID="{95ED1170-BAED-43C5-96CB-4CEEE632BA94}" presName="FiveNodes_4_text" presStyleLbl="node1" presStyleIdx="4" presStyleCnt="5">
        <dgm:presLayoutVars>
          <dgm:bulletEnabled val="1"/>
        </dgm:presLayoutVars>
      </dgm:prSet>
      <dgm:spPr/>
    </dgm:pt>
    <dgm:pt modelId="{763D394A-2104-42EF-BA48-EBEE90E7E843}" type="pres">
      <dgm:prSet presAssocID="{95ED1170-BAED-43C5-96CB-4CEEE632BA94}" presName="FiveNodes_5_text" presStyleLbl="node1" presStyleIdx="4" presStyleCnt="5">
        <dgm:presLayoutVars>
          <dgm:bulletEnabled val="1"/>
        </dgm:presLayoutVars>
      </dgm:prSet>
      <dgm:spPr/>
    </dgm:pt>
  </dgm:ptLst>
  <dgm:cxnLst>
    <dgm:cxn modelId="{CFF54900-44A1-41C3-B2C0-0DC8C468A2F6}" srcId="{95ED1170-BAED-43C5-96CB-4CEEE632BA94}" destId="{DC15917D-417B-41BE-91AD-D2DA8D57F8F9}" srcOrd="3" destOrd="0" parTransId="{82807BC1-3466-4E46-B344-FAEEFC5AAE01}" sibTransId="{548E08C9-18D7-41CD-B6B0-E63FCF7CED0E}"/>
    <dgm:cxn modelId="{CDFF5501-BA3E-4159-BB03-345C275EAAA4}" type="presOf" srcId="{5122D4B7-9982-4DC6-A9FD-A351A3006CAD}" destId="{8450E13A-6B1C-451C-A78C-9A0A5427912B}" srcOrd="1" destOrd="0" presId="urn:microsoft.com/office/officeart/2005/8/layout/vProcess5"/>
    <dgm:cxn modelId="{93D55B0F-92AC-4FE3-A979-4B49591D1624}" type="presOf" srcId="{1CA5589C-AEB5-4F99-A167-8E30332D39EB}" destId="{D69594CE-160B-4814-B10A-9B550A23FFD6}" srcOrd="0" destOrd="0" presId="urn:microsoft.com/office/officeart/2005/8/layout/vProcess5"/>
    <dgm:cxn modelId="{56023818-03B5-429B-8C21-00B8BD22BEAE}" srcId="{95ED1170-BAED-43C5-96CB-4CEEE632BA94}" destId="{32654442-0CE6-4A9B-A2B8-04FEC3F6FD3E}" srcOrd="4" destOrd="0" parTransId="{FDCCFDA6-58DA-4850-B5C5-BAB301C6916C}" sibTransId="{616B7959-0B40-45B6-BC76-541424DA8486}"/>
    <dgm:cxn modelId="{4F139719-EF7A-4D6D-B318-A7330810F777}" type="presOf" srcId="{32654442-0CE6-4A9B-A2B8-04FEC3F6FD3E}" destId="{7B1C7D53-54AE-4F11-BF90-49C4BEBD0F95}" srcOrd="0" destOrd="0" presId="urn:microsoft.com/office/officeart/2005/8/layout/vProcess5"/>
    <dgm:cxn modelId="{DAC6B31A-6AAC-4D70-AA98-B04CA9A2F3E3}" srcId="{95ED1170-BAED-43C5-96CB-4CEEE632BA94}" destId="{4FEDB12B-17B1-4B1E-81F5-5EC8A3289410}" srcOrd="0" destOrd="0" parTransId="{E1108EA6-ACCA-4326-941F-C8F381A6F39E}" sibTransId="{A1E5192D-D083-40F6-8741-19FE0E2D3FD0}"/>
    <dgm:cxn modelId="{040F7E25-22E1-41FF-9CF6-954BEDF278D2}" type="presOf" srcId="{5122D4B7-9982-4DC6-A9FD-A351A3006CAD}" destId="{CA84E3C7-0C1F-49D5-82E2-B97A6E7FC906}" srcOrd="0" destOrd="0" presId="urn:microsoft.com/office/officeart/2005/8/layout/vProcess5"/>
    <dgm:cxn modelId="{B465CE25-8191-419E-B1E8-882BB2429B71}" type="presOf" srcId="{95ED1170-BAED-43C5-96CB-4CEEE632BA94}" destId="{603EDDD8-624D-4A2F-B16E-6EEFBB51E24C}" srcOrd="0" destOrd="0" presId="urn:microsoft.com/office/officeart/2005/8/layout/vProcess5"/>
    <dgm:cxn modelId="{D1984929-09C8-4816-B936-D9400F5316A2}" srcId="{95ED1170-BAED-43C5-96CB-4CEEE632BA94}" destId="{41269D63-3358-4488-9E99-32D0021A730D}" srcOrd="1" destOrd="0" parTransId="{F78276FF-5CB3-437B-B611-DEB03A33BC1F}" sibTransId="{A74DCC6F-7C7F-48E0-A4A1-0DCC25A325EA}"/>
    <dgm:cxn modelId="{EBD65638-4B76-4AF0-A8B4-4620508202DD}" srcId="{95ED1170-BAED-43C5-96CB-4CEEE632BA94}" destId="{5122D4B7-9982-4DC6-A9FD-A351A3006CAD}" srcOrd="2" destOrd="0" parTransId="{10336C2F-CB30-4ECE-8CCA-408A2E3AADFF}" sibTransId="{1CA5589C-AEB5-4F99-A167-8E30332D39EB}"/>
    <dgm:cxn modelId="{8C3C3070-82E6-4101-9781-A8D4E8DD6ACC}" type="presOf" srcId="{DC15917D-417B-41BE-91AD-D2DA8D57F8F9}" destId="{9BED3E78-3571-4856-AB6E-2A7785E8ABE9}" srcOrd="1" destOrd="0" presId="urn:microsoft.com/office/officeart/2005/8/layout/vProcess5"/>
    <dgm:cxn modelId="{161AC751-B342-4C6B-8E9E-C6732E4315BF}" type="presOf" srcId="{41269D63-3358-4488-9E99-32D0021A730D}" destId="{C45185E8-19E3-46C3-921F-29F29DCD211C}" srcOrd="1" destOrd="0" presId="urn:microsoft.com/office/officeart/2005/8/layout/vProcess5"/>
    <dgm:cxn modelId="{66276856-C148-4DFB-98CE-9F5153DE9BD8}" type="presOf" srcId="{32654442-0CE6-4A9B-A2B8-04FEC3F6FD3E}" destId="{763D394A-2104-42EF-BA48-EBEE90E7E843}" srcOrd="1" destOrd="0" presId="urn:microsoft.com/office/officeart/2005/8/layout/vProcess5"/>
    <dgm:cxn modelId="{D8DBCD59-3124-484A-922E-3CD06A0958B5}" type="presOf" srcId="{4FEDB12B-17B1-4B1E-81F5-5EC8A3289410}" destId="{7ABA9392-FC70-4B08-AD98-7E2A392FC8FC}" srcOrd="0" destOrd="0" presId="urn:microsoft.com/office/officeart/2005/8/layout/vProcess5"/>
    <dgm:cxn modelId="{C64E2798-2AF6-4BDD-B684-7376CA2E157E}" type="presOf" srcId="{DC15917D-417B-41BE-91AD-D2DA8D57F8F9}" destId="{237CE7CA-1609-48C7-B464-B9B56086827E}" srcOrd="0" destOrd="0" presId="urn:microsoft.com/office/officeart/2005/8/layout/vProcess5"/>
    <dgm:cxn modelId="{452C8EA9-C02C-4E1E-9FDC-EEFF5ED3C9C4}" type="presOf" srcId="{548E08C9-18D7-41CD-B6B0-E63FCF7CED0E}" destId="{5539718D-AC5A-4C30-8E0D-DCA41CA28BFD}" srcOrd="0" destOrd="0" presId="urn:microsoft.com/office/officeart/2005/8/layout/vProcess5"/>
    <dgm:cxn modelId="{6AF17EAA-2223-45ED-81FA-E077F895D616}" type="presOf" srcId="{A1E5192D-D083-40F6-8741-19FE0E2D3FD0}" destId="{FAD148AD-1537-499B-B737-CB31CD09FE4F}" srcOrd="0" destOrd="0" presId="urn:microsoft.com/office/officeart/2005/8/layout/vProcess5"/>
    <dgm:cxn modelId="{A5FBF6AD-B334-472E-8B33-0667A6CE1245}" type="presOf" srcId="{A74DCC6F-7C7F-48E0-A4A1-0DCC25A325EA}" destId="{26C01CE1-F8E4-4B89-A7F4-B5DCCF91CDDB}" srcOrd="0" destOrd="0" presId="urn:microsoft.com/office/officeart/2005/8/layout/vProcess5"/>
    <dgm:cxn modelId="{46D386AE-03A5-43C7-9EB6-96CEFDA1B304}" type="presOf" srcId="{4FEDB12B-17B1-4B1E-81F5-5EC8A3289410}" destId="{326F6F39-3F82-44B8-9CAA-CED395232D54}" srcOrd="1" destOrd="0" presId="urn:microsoft.com/office/officeart/2005/8/layout/vProcess5"/>
    <dgm:cxn modelId="{3EEF3CC5-D6B2-444A-A668-FC27B5BF3488}" type="presOf" srcId="{41269D63-3358-4488-9E99-32D0021A730D}" destId="{C9D30182-17B6-46B3-B1C2-6FBAD293906B}" srcOrd="0" destOrd="0" presId="urn:microsoft.com/office/officeart/2005/8/layout/vProcess5"/>
    <dgm:cxn modelId="{77462B49-A82C-4395-BCC4-F234AD9E0102}" type="presParOf" srcId="{603EDDD8-624D-4A2F-B16E-6EEFBB51E24C}" destId="{31CE6A5A-07F6-4884-8CB5-A3EE0B5F6CA0}" srcOrd="0" destOrd="0" presId="urn:microsoft.com/office/officeart/2005/8/layout/vProcess5"/>
    <dgm:cxn modelId="{472A78E4-1FCD-4EDF-80C9-3A78832AAB99}" type="presParOf" srcId="{603EDDD8-624D-4A2F-B16E-6EEFBB51E24C}" destId="{7ABA9392-FC70-4B08-AD98-7E2A392FC8FC}" srcOrd="1" destOrd="0" presId="urn:microsoft.com/office/officeart/2005/8/layout/vProcess5"/>
    <dgm:cxn modelId="{9224D822-566E-4567-B49A-5BA5780F2DD5}" type="presParOf" srcId="{603EDDD8-624D-4A2F-B16E-6EEFBB51E24C}" destId="{C9D30182-17B6-46B3-B1C2-6FBAD293906B}" srcOrd="2" destOrd="0" presId="urn:microsoft.com/office/officeart/2005/8/layout/vProcess5"/>
    <dgm:cxn modelId="{3EAD9FC0-7751-4C14-A600-1582DF5F180E}" type="presParOf" srcId="{603EDDD8-624D-4A2F-B16E-6EEFBB51E24C}" destId="{CA84E3C7-0C1F-49D5-82E2-B97A6E7FC906}" srcOrd="3" destOrd="0" presId="urn:microsoft.com/office/officeart/2005/8/layout/vProcess5"/>
    <dgm:cxn modelId="{45C2989E-0AC4-4444-9871-7DA95648F941}" type="presParOf" srcId="{603EDDD8-624D-4A2F-B16E-6EEFBB51E24C}" destId="{237CE7CA-1609-48C7-B464-B9B56086827E}" srcOrd="4" destOrd="0" presId="urn:microsoft.com/office/officeart/2005/8/layout/vProcess5"/>
    <dgm:cxn modelId="{707740E9-7424-44C4-A996-C2EAB30437A2}" type="presParOf" srcId="{603EDDD8-624D-4A2F-B16E-6EEFBB51E24C}" destId="{7B1C7D53-54AE-4F11-BF90-49C4BEBD0F95}" srcOrd="5" destOrd="0" presId="urn:microsoft.com/office/officeart/2005/8/layout/vProcess5"/>
    <dgm:cxn modelId="{E8F6323F-6CFB-4AD9-BA6A-B4E8E60D4B2A}" type="presParOf" srcId="{603EDDD8-624D-4A2F-B16E-6EEFBB51E24C}" destId="{FAD148AD-1537-499B-B737-CB31CD09FE4F}" srcOrd="6" destOrd="0" presId="urn:microsoft.com/office/officeart/2005/8/layout/vProcess5"/>
    <dgm:cxn modelId="{B5AAA32B-3850-42D7-AF91-86985C7964F3}" type="presParOf" srcId="{603EDDD8-624D-4A2F-B16E-6EEFBB51E24C}" destId="{26C01CE1-F8E4-4B89-A7F4-B5DCCF91CDDB}" srcOrd="7" destOrd="0" presId="urn:microsoft.com/office/officeart/2005/8/layout/vProcess5"/>
    <dgm:cxn modelId="{09ABC04C-C6D7-42B6-98F5-F720121C7F79}" type="presParOf" srcId="{603EDDD8-624D-4A2F-B16E-6EEFBB51E24C}" destId="{D69594CE-160B-4814-B10A-9B550A23FFD6}" srcOrd="8" destOrd="0" presId="urn:microsoft.com/office/officeart/2005/8/layout/vProcess5"/>
    <dgm:cxn modelId="{C1D10784-2072-4745-B35B-376689AC7F65}" type="presParOf" srcId="{603EDDD8-624D-4A2F-B16E-6EEFBB51E24C}" destId="{5539718D-AC5A-4C30-8E0D-DCA41CA28BFD}" srcOrd="9" destOrd="0" presId="urn:microsoft.com/office/officeart/2005/8/layout/vProcess5"/>
    <dgm:cxn modelId="{3F35B036-8C3E-413B-B9E9-F5600F91C6C7}" type="presParOf" srcId="{603EDDD8-624D-4A2F-B16E-6EEFBB51E24C}" destId="{326F6F39-3F82-44B8-9CAA-CED395232D54}" srcOrd="10" destOrd="0" presId="urn:microsoft.com/office/officeart/2005/8/layout/vProcess5"/>
    <dgm:cxn modelId="{1FBD10FD-8F27-42F3-B17B-3A4DC171FADA}" type="presParOf" srcId="{603EDDD8-624D-4A2F-B16E-6EEFBB51E24C}" destId="{C45185E8-19E3-46C3-921F-29F29DCD211C}" srcOrd="11" destOrd="0" presId="urn:microsoft.com/office/officeart/2005/8/layout/vProcess5"/>
    <dgm:cxn modelId="{479D8E3B-AFA2-47A3-8BD9-21439EA46075}" type="presParOf" srcId="{603EDDD8-624D-4A2F-B16E-6EEFBB51E24C}" destId="{8450E13A-6B1C-451C-A78C-9A0A5427912B}" srcOrd="12" destOrd="0" presId="urn:microsoft.com/office/officeart/2005/8/layout/vProcess5"/>
    <dgm:cxn modelId="{212746F3-9643-441B-BC64-222D8CD989AE}" type="presParOf" srcId="{603EDDD8-624D-4A2F-B16E-6EEFBB51E24C}" destId="{9BED3E78-3571-4856-AB6E-2A7785E8ABE9}" srcOrd="13" destOrd="0" presId="urn:microsoft.com/office/officeart/2005/8/layout/vProcess5"/>
    <dgm:cxn modelId="{21370565-90F2-41BB-8D6B-BB74464ACF3D}" type="presParOf" srcId="{603EDDD8-624D-4A2F-B16E-6EEFBB51E24C}" destId="{763D394A-2104-42EF-BA48-EBEE90E7E843}" srcOrd="14" destOrd="0" presId="urn:microsoft.com/office/officeart/2005/8/layout/vProcess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F329D912-08B1-42F7-B059-25CEAC3C4897}" type="doc">
      <dgm:prSet loTypeId="urn:microsoft.com/office/officeart/2008/layout/LinedList" loCatId="list" qsTypeId="urn:microsoft.com/office/officeart/2005/8/quickstyle/simple1" qsCatId="simple" csTypeId="urn:microsoft.com/office/officeart/2005/8/colors/colorful1" csCatId="colorful" phldr="1"/>
      <dgm:spPr/>
      <dgm:t>
        <a:bodyPr/>
        <a:lstStyle/>
        <a:p>
          <a:endParaRPr lang="en-US"/>
        </a:p>
      </dgm:t>
    </dgm:pt>
    <dgm:pt modelId="{6F9D15FD-51C9-43B1-9F91-8AF9F9F0A8A0}">
      <dgm:prSet/>
      <dgm:spPr/>
      <dgm:t>
        <a:bodyPr/>
        <a:lstStyle/>
        <a:p>
          <a:r>
            <a:rPr lang="en-US" dirty="0">
              <a:latin typeface="+mj-lt"/>
              <a:cs typeface="Times New Roman" panose="02020603050405020304" pitchFamily="18" charset="0"/>
            </a:rPr>
            <a:t>Practicing engineers are interested in using them.</a:t>
          </a:r>
        </a:p>
      </dgm:t>
    </dgm:pt>
    <dgm:pt modelId="{ECA10BA5-9D54-4B63-87FD-DA83866375A5}" type="parTrans" cxnId="{9544C6F6-183D-426F-951E-52E07737F074}">
      <dgm:prSet/>
      <dgm:spPr/>
      <dgm:t>
        <a:bodyPr/>
        <a:lstStyle/>
        <a:p>
          <a:endParaRPr lang="en-US">
            <a:latin typeface="+mj-lt"/>
          </a:endParaRPr>
        </a:p>
      </dgm:t>
    </dgm:pt>
    <dgm:pt modelId="{F8562B88-A61B-418C-A235-3C4873CBA43E}" type="sibTrans" cxnId="{9544C6F6-183D-426F-951E-52E07737F074}">
      <dgm:prSet/>
      <dgm:spPr/>
      <dgm:t>
        <a:bodyPr/>
        <a:lstStyle/>
        <a:p>
          <a:endParaRPr lang="en-US">
            <a:latin typeface="+mj-lt"/>
          </a:endParaRPr>
        </a:p>
      </dgm:t>
    </dgm:pt>
    <dgm:pt modelId="{49C5801A-3E14-4EAE-9A29-F1E2AA1BE651}">
      <dgm:prSet/>
      <dgm:spPr/>
      <dgm:t>
        <a:bodyPr/>
        <a:lstStyle/>
        <a:p>
          <a:r>
            <a:rPr lang="en-US" dirty="0">
              <a:latin typeface="+mj-lt"/>
              <a:cs typeface="Times New Roman" panose="02020603050405020304" pitchFamily="18" charset="0"/>
            </a:rPr>
            <a:t>Soil/site specific.</a:t>
          </a:r>
        </a:p>
      </dgm:t>
    </dgm:pt>
    <dgm:pt modelId="{843C0780-D64D-4280-82B2-89CF22FC7B32}" type="parTrans" cxnId="{E0F82CE4-F3BD-40BB-9D16-056A0600139A}">
      <dgm:prSet/>
      <dgm:spPr/>
      <dgm:t>
        <a:bodyPr/>
        <a:lstStyle/>
        <a:p>
          <a:endParaRPr lang="en-US">
            <a:latin typeface="+mj-lt"/>
          </a:endParaRPr>
        </a:p>
      </dgm:t>
    </dgm:pt>
    <dgm:pt modelId="{BCA302E6-975D-4280-A830-89F2D6A90003}" type="sibTrans" cxnId="{E0F82CE4-F3BD-40BB-9D16-056A0600139A}">
      <dgm:prSet/>
      <dgm:spPr/>
      <dgm:t>
        <a:bodyPr/>
        <a:lstStyle/>
        <a:p>
          <a:endParaRPr lang="en-US">
            <a:latin typeface="+mj-lt"/>
          </a:endParaRPr>
        </a:p>
      </dgm:t>
    </dgm:pt>
    <dgm:pt modelId="{6F79D880-F5E0-4488-9662-9E4B219DE906}">
      <dgm:prSet/>
      <dgm:spPr/>
      <dgm:t>
        <a:bodyPr/>
        <a:lstStyle/>
        <a:p>
          <a:r>
            <a:rPr lang="en-US" dirty="0">
              <a:latin typeface="+mj-lt"/>
              <a:cs typeface="Times New Roman" panose="02020603050405020304" pitchFamily="18" charset="0"/>
            </a:rPr>
            <a:t>Different correlations produce different results.</a:t>
          </a:r>
        </a:p>
      </dgm:t>
    </dgm:pt>
    <dgm:pt modelId="{50465D11-6950-429C-B7F4-A6E606630BEF}" type="parTrans" cxnId="{11761E36-4716-4C66-B45C-2024BD329522}">
      <dgm:prSet/>
      <dgm:spPr/>
      <dgm:t>
        <a:bodyPr/>
        <a:lstStyle/>
        <a:p>
          <a:endParaRPr lang="en-US">
            <a:latin typeface="+mj-lt"/>
          </a:endParaRPr>
        </a:p>
      </dgm:t>
    </dgm:pt>
    <dgm:pt modelId="{756AAA5A-97A1-4F42-A046-ECC9E0CF2D4D}" type="sibTrans" cxnId="{11761E36-4716-4C66-B45C-2024BD329522}">
      <dgm:prSet/>
      <dgm:spPr/>
      <dgm:t>
        <a:bodyPr/>
        <a:lstStyle/>
        <a:p>
          <a:endParaRPr lang="en-US">
            <a:latin typeface="+mj-lt"/>
          </a:endParaRPr>
        </a:p>
      </dgm:t>
    </dgm:pt>
    <dgm:pt modelId="{288891EA-CFB1-4ED5-A52C-2C19D0299D77}">
      <dgm:prSet/>
      <dgm:spPr/>
      <dgm:t>
        <a:bodyPr/>
        <a:lstStyle/>
        <a:p>
          <a:r>
            <a:rPr lang="en-US" dirty="0">
              <a:latin typeface="+mj-lt"/>
              <a:cs typeface="Times New Roman" panose="02020603050405020304" pitchFamily="18" charset="0"/>
            </a:rPr>
            <a:t>Sample disturbance is not addressed.</a:t>
          </a:r>
        </a:p>
      </dgm:t>
    </dgm:pt>
    <dgm:pt modelId="{685F3D0A-FE23-420F-99D4-E3F5D2295C25}" type="parTrans" cxnId="{3050D186-6A9B-443B-950E-F4850AE5F240}">
      <dgm:prSet/>
      <dgm:spPr/>
      <dgm:t>
        <a:bodyPr/>
        <a:lstStyle/>
        <a:p>
          <a:endParaRPr lang="en-US">
            <a:latin typeface="+mj-lt"/>
          </a:endParaRPr>
        </a:p>
      </dgm:t>
    </dgm:pt>
    <dgm:pt modelId="{BF5EBF5D-FC4B-454B-868D-964DE71AFC4A}" type="sibTrans" cxnId="{3050D186-6A9B-443B-950E-F4850AE5F240}">
      <dgm:prSet/>
      <dgm:spPr/>
      <dgm:t>
        <a:bodyPr/>
        <a:lstStyle/>
        <a:p>
          <a:endParaRPr lang="en-US">
            <a:latin typeface="+mj-lt"/>
          </a:endParaRPr>
        </a:p>
      </dgm:t>
    </dgm:pt>
    <dgm:pt modelId="{E4880E0B-0EB4-4FD8-8727-9FDE98D8FE0C}">
      <dgm:prSet/>
      <dgm:spPr/>
      <dgm:t>
        <a:bodyPr/>
        <a:lstStyle/>
        <a:p>
          <a:r>
            <a:rPr lang="en-US" dirty="0">
              <a:latin typeface="+mj-lt"/>
              <a:cs typeface="Times New Roman" panose="02020603050405020304" pitchFamily="18" charset="0"/>
            </a:rPr>
            <a:t>Not a substitute for laboratory testing.</a:t>
          </a:r>
        </a:p>
      </dgm:t>
    </dgm:pt>
    <dgm:pt modelId="{EB37C75C-7894-48FE-AB0E-2440326BBD73}" type="parTrans" cxnId="{4CEF2562-FECA-4975-91B8-7DDA3006B554}">
      <dgm:prSet/>
      <dgm:spPr/>
      <dgm:t>
        <a:bodyPr/>
        <a:lstStyle/>
        <a:p>
          <a:endParaRPr lang="en-US">
            <a:latin typeface="+mj-lt"/>
          </a:endParaRPr>
        </a:p>
      </dgm:t>
    </dgm:pt>
    <dgm:pt modelId="{FE6A1A3C-EAA0-49A6-8333-462864571134}" type="sibTrans" cxnId="{4CEF2562-FECA-4975-91B8-7DDA3006B554}">
      <dgm:prSet/>
      <dgm:spPr/>
      <dgm:t>
        <a:bodyPr/>
        <a:lstStyle/>
        <a:p>
          <a:endParaRPr lang="en-US">
            <a:latin typeface="+mj-lt"/>
          </a:endParaRPr>
        </a:p>
      </dgm:t>
    </dgm:pt>
    <dgm:pt modelId="{70163259-3140-40E8-B13C-B40752B3FFBA}" type="pres">
      <dgm:prSet presAssocID="{F329D912-08B1-42F7-B059-25CEAC3C4897}" presName="vert0" presStyleCnt="0">
        <dgm:presLayoutVars>
          <dgm:dir/>
          <dgm:animOne val="branch"/>
          <dgm:animLvl val="lvl"/>
        </dgm:presLayoutVars>
      </dgm:prSet>
      <dgm:spPr/>
    </dgm:pt>
    <dgm:pt modelId="{3A17B073-785F-4AB3-BE4B-29F332E71C5A}" type="pres">
      <dgm:prSet presAssocID="{6F9D15FD-51C9-43B1-9F91-8AF9F9F0A8A0}" presName="thickLine" presStyleLbl="alignNode1" presStyleIdx="0" presStyleCnt="5"/>
      <dgm:spPr/>
    </dgm:pt>
    <dgm:pt modelId="{06264F4A-5DBB-4A63-92E4-3E07C96E8162}" type="pres">
      <dgm:prSet presAssocID="{6F9D15FD-51C9-43B1-9F91-8AF9F9F0A8A0}" presName="horz1" presStyleCnt="0"/>
      <dgm:spPr/>
    </dgm:pt>
    <dgm:pt modelId="{C2EA0B91-130A-410C-90EB-3B5D1834D2BE}" type="pres">
      <dgm:prSet presAssocID="{6F9D15FD-51C9-43B1-9F91-8AF9F9F0A8A0}" presName="tx1" presStyleLbl="revTx" presStyleIdx="0" presStyleCnt="5" custScaleY="86433"/>
      <dgm:spPr/>
    </dgm:pt>
    <dgm:pt modelId="{4F262307-29C8-409D-99AC-0D4D6319537F}" type="pres">
      <dgm:prSet presAssocID="{6F9D15FD-51C9-43B1-9F91-8AF9F9F0A8A0}" presName="vert1" presStyleCnt="0"/>
      <dgm:spPr/>
    </dgm:pt>
    <dgm:pt modelId="{388665E2-C7C5-41FC-98DA-E4D7C8BF06B9}" type="pres">
      <dgm:prSet presAssocID="{49C5801A-3E14-4EAE-9A29-F1E2AA1BE651}" presName="thickLine" presStyleLbl="alignNode1" presStyleIdx="1" presStyleCnt="5"/>
      <dgm:spPr/>
    </dgm:pt>
    <dgm:pt modelId="{8E7F7D2A-3B26-4F79-AD9A-176C3CD39C0F}" type="pres">
      <dgm:prSet presAssocID="{49C5801A-3E14-4EAE-9A29-F1E2AA1BE651}" presName="horz1" presStyleCnt="0"/>
      <dgm:spPr/>
    </dgm:pt>
    <dgm:pt modelId="{5EBFC777-CA1B-4868-8793-12AC474A05CD}" type="pres">
      <dgm:prSet presAssocID="{49C5801A-3E14-4EAE-9A29-F1E2AA1BE651}" presName="tx1" presStyleLbl="revTx" presStyleIdx="1" presStyleCnt="5" custScaleY="60722"/>
      <dgm:spPr/>
    </dgm:pt>
    <dgm:pt modelId="{9AB50267-521E-42F6-B031-07A5F46DE388}" type="pres">
      <dgm:prSet presAssocID="{49C5801A-3E14-4EAE-9A29-F1E2AA1BE651}" presName="vert1" presStyleCnt="0"/>
      <dgm:spPr/>
    </dgm:pt>
    <dgm:pt modelId="{29E69757-AAF9-40A6-BC2F-07C40BFA0515}" type="pres">
      <dgm:prSet presAssocID="{6F79D880-F5E0-4488-9662-9E4B219DE906}" presName="thickLine" presStyleLbl="alignNode1" presStyleIdx="2" presStyleCnt="5"/>
      <dgm:spPr/>
    </dgm:pt>
    <dgm:pt modelId="{C5979A61-78D8-4FD6-87FB-8E4896A9E477}" type="pres">
      <dgm:prSet presAssocID="{6F79D880-F5E0-4488-9662-9E4B219DE906}" presName="horz1" presStyleCnt="0"/>
      <dgm:spPr/>
    </dgm:pt>
    <dgm:pt modelId="{18EECD78-8C5E-4981-AC18-17779C69477C}" type="pres">
      <dgm:prSet presAssocID="{6F79D880-F5E0-4488-9662-9E4B219DE906}" presName="tx1" presStyleLbl="revTx" presStyleIdx="2" presStyleCnt="5" custScaleY="85656"/>
      <dgm:spPr/>
    </dgm:pt>
    <dgm:pt modelId="{D9004DE9-6834-40B9-8FD7-7A86A79500A4}" type="pres">
      <dgm:prSet presAssocID="{6F79D880-F5E0-4488-9662-9E4B219DE906}" presName="vert1" presStyleCnt="0"/>
      <dgm:spPr/>
    </dgm:pt>
    <dgm:pt modelId="{A43C0275-8B53-4180-A048-C49DE2A8A85C}" type="pres">
      <dgm:prSet presAssocID="{288891EA-CFB1-4ED5-A52C-2C19D0299D77}" presName="thickLine" presStyleLbl="alignNode1" presStyleIdx="3" presStyleCnt="5"/>
      <dgm:spPr/>
    </dgm:pt>
    <dgm:pt modelId="{B83233E7-319B-486F-920D-4DB278EB7CCB}" type="pres">
      <dgm:prSet presAssocID="{288891EA-CFB1-4ED5-A52C-2C19D0299D77}" presName="horz1" presStyleCnt="0"/>
      <dgm:spPr/>
    </dgm:pt>
    <dgm:pt modelId="{6281E652-8107-4AD9-AAEE-6CCF820E458E}" type="pres">
      <dgm:prSet presAssocID="{288891EA-CFB1-4ED5-A52C-2C19D0299D77}" presName="tx1" presStyleLbl="revTx" presStyleIdx="3" presStyleCnt="5" custScaleY="63975"/>
      <dgm:spPr/>
    </dgm:pt>
    <dgm:pt modelId="{DC34B1D0-1173-4769-898A-9B43D824145A}" type="pres">
      <dgm:prSet presAssocID="{288891EA-CFB1-4ED5-A52C-2C19D0299D77}" presName="vert1" presStyleCnt="0"/>
      <dgm:spPr/>
    </dgm:pt>
    <dgm:pt modelId="{F60434F9-BC9E-496C-90D3-06E4EE147776}" type="pres">
      <dgm:prSet presAssocID="{E4880E0B-0EB4-4FD8-8727-9FDE98D8FE0C}" presName="thickLine" presStyleLbl="alignNode1" presStyleIdx="4" presStyleCnt="5"/>
      <dgm:spPr/>
    </dgm:pt>
    <dgm:pt modelId="{7E7BFAD5-630E-4182-8282-98B791EEA26C}" type="pres">
      <dgm:prSet presAssocID="{E4880E0B-0EB4-4FD8-8727-9FDE98D8FE0C}" presName="horz1" presStyleCnt="0"/>
      <dgm:spPr/>
    </dgm:pt>
    <dgm:pt modelId="{F9C8CCF9-5503-4767-A64F-D0D32BEB4DB7}" type="pres">
      <dgm:prSet presAssocID="{E4880E0B-0EB4-4FD8-8727-9FDE98D8FE0C}" presName="tx1" presStyleLbl="revTx" presStyleIdx="4" presStyleCnt="5" custScaleY="72455"/>
      <dgm:spPr/>
    </dgm:pt>
    <dgm:pt modelId="{15594CEE-D94B-4358-A541-45F3C8A44560}" type="pres">
      <dgm:prSet presAssocID="{E4880E0B-0EB4-4FD8-8727-9FDE98D8FE0C}" presName="vert1" presStyleCnt="0"/>
      <dgm:spPr/>
    </dgm:pt>
  </dgm:ptLst>
  <dgm:cxnLst>
    <dgm:cxn modelId="{20F83C0D-4F69-44BE-B181-3A1C4B6209E9}" type="presOf" srcId="{288891EA-CFB1-4ED5-A52C-2C19D0299D77}" destId="{6281E652-8107-4AD9-AAEE-6CCF820E458E}" srcOrd="0" destOrd="0" presId="urn:microsoft.com/office/officeart/2008/layout/LinedList"/>
    <dgm:cxn modelId="{11761E36-4716-4C66-B45C-2024BD329522}" srcId="{F329D912-08B1-42F7-B059-25CEAC3C4897}" destId="{6F79D880-F5E0-4488-9662-9E4B219DE906}" srcOrd="2" destOrd="0" parTransId="{50465D11-6950-429C-B7F4-A6E606630BEF}" sibTransId="{756AAA5A-97A1-4F42-A046-ECC9E0CF2D4D}"/>
    <dgm:cxn modelId="{B4E0F33E-FF8B-4372-A745-F82B24FD196D}" type="presOf" srcId="{E4880E0B-0EB4-4FD8-8727-9FDE98D8FE0C}" destId="{F9C8CCF9-5503-4767-A64F-D0D32BEB4DB7}" srcOrd="0" destOrd="0" presId="urn:microsoft.com/office/officeart/2008/layout/LinedList"/>
    <dgm:cxn modelId="{4CEF2562-FECA-4975-91B8-7DDA3006B554}" srcId="{F329D912-08B1-42F7-B059-25CEAC3C4897}" destId="{E4880E0B-0EB4-4FD8-8727-9FDE98D8FE0C}" srcOrd="4" destOrd="0" parTransId="{EB37C75C-7894-48FE-AB0E-2440326BBD73}" sibTransId="{FE6A1A3C-EAA0-49A6-8333-462864571134}"/>
    <dgm:cxn modelId="{D097B782-3624-459F-9509-099FD5CD35DD}" type="presOf" srcId="{6F79D880-F5E0-4488-9662-9E4B219DE906}" destId="{18EECD78-8C5E-4981-AC18-17779C69477C}" srcOrd="0" destOrd="0" presId="urn:microsoft.com/office/officeart/2008/layout/LinedList"/>
    <dgm:cxn modelId="{3050D186-6A9B-443B-950E-F4850AE5F240}" srcId="{F329D912-08B1-42F7-B059-25CEAC3C4897}" destId="{288891EA-CFB1-4ED5-A52C-2C19D0299D77}" srcOrd="3" destOrd="0" parTransId="{685F3D0A-FE23-420F-99D4-E3F5D2295C25}" sibTransId="{BF5EBF5D-FC4B-454B-868D-964DE71AFC4A}"/>
    <dgm:cxn modelId="{905768C8-BF76-40D1-B136-FC897991A08E}" type="presOf" srcId="{6F9D15FD-51C9-43B1-9F91-8AF9F9F0A8A0}" destId="{C2EA0B91-130A-410C-90EB-3B5D1834D2BE}" srcOrd="0" destOrd="0" presId="urn:microsoft.com/office/officeart/2008/layout/LinedList"/>
    <dgm:cxn modelId="{D5FA72E0-6AE5-406E-88BA-613486FA7B2D}" type="presOf" srcId="{F329D912-08B1-42F7-B059-25CEAC3C4897}" destId="{70163259-3140-40E8-B13C-B40752B3FFBA}" srcOrd="0" destOrd="0" presId="urn:microsoft.com/office/officeart/2008/layout/LinedList"/>
    <dgm:cxn modelId="{E0F82CE4-F3BD-40BB-9D16-056A0600139A}" srcId="{F329D912-08B1-42F7-B059-25CEAC3C4897}" destId="{49C5801A-3E14-4EAE-9A29-F1E2AA1BE651}" srcOrd="1" destOrd="0" parTransId="{843C0780-D64D-4280-82B2-89CF22FC7B32}" sibTransId="{BCA302E6-975D-4280-A830-89F2D6A90003}"/>
    <dgm:cxn modelId="{9544C6F6-183D-426F-951E-52E07737F074}" srcId="{F329D912-08B1-42F7-B059-25CEAC3C4897}" destId="{6F9D15FD-51C9-43B1-9F91-8AF9F9F0A8A0}" srcOrd="0" destOrd="0" parTransId="{ECA10BA5-9D54-4B63-87FD-DA83866375A5}" sibTransId="{F8562B88-A61B-418C-A235-3C4873CBA43E}"/>
    <dgm:cxn modelId="{B6295CF9-D4CC-4178-A25E-0060A7FB63F3}" type="presOf" srcId="{49C5801A-3E14-4EAE-9A29-F1E2AA1BE651}" destId="{5EBFC777-CA1B-4868-8793-12AC474A05CD}" srcOrd="0" destOrd="0" presId="urn:microsoft.com/office/officeart/2008/layout/LinedList"/>
    <dgm:cxn modelId="{B36DE3C7-C597-4C06-8DA3-D79CFD364EB2}" type="presParOf" srcId="{70163259-3140-40E8-B13C-B40752B3FFBA}" destId="{3A17B073-785F-4AB3-BE4B-29F332E71C5A}" srcOrd="0" destOrd="0" presId="urn:microsoft.com/office/officeart/2008/layout/LinedList"/>
    <dgm:cxn modelId="{4C461EAF-5BDD-45AD-95BE-811B4332E7B6}" type="presParOf" srcId="{70163259-3140-40E8-B13C-B40752B3FFBA}" destId="{06264F4A-5DBB-4A63-92E4-3E07C96E8162}" srcOrd="1" destOrd="0" presId="urn:microsoft.com/office/officeart/2008/layout/LinedList"/>
    <dgm:cxn modelId="{B6576B80-06F1-42AD-A632-7D61CCABF86B}" type="presParOf" srcId="{06264F4A-5DBB-4A63-92E4-3E07C96E8162}" destId="{C2EA0B91-130A-410C-90EB-3B5D1834D2BE}" srcOrd="0" destOrd="0" presId="urn:microsoft.com/office/officeart/2008/layout/LinedList"/>
    <dgm:cxn modelId="{E6F5D995-3EFF-45CF-B7C9-EAB8C2AAFFA6}" type="presParOf" srcId="{06264F4A-5DBB-4A63-92E4-3E07C96E8162}" destId="{4F262307-29C8-409D-99AC-0D4D6319537F}" srcOrd="1" destOrd="0" presId="urn:microsoft.com/office/officeart/2008/layout/LinedList"/>
    <dgm:cxn modelId="{9DF7DA72-0FB4-4FB0-950F-69EF5A23EA98}" type="presParOf" srcId="{70163259-3140-40E8-B13C-B40752B3FFBA}" destId="{388665E2-C7C5-41FC-98DA-E4D7C8BF06B9}" srcOrd="2" destOrd="0" presId="urn:microsoft.com/office/officeart/2008/layout/LinedList"/>
    <dgm:cxn modelId="{F20FD542-426D-45E2-B6EE-D489DE2A5FC7}" type="presParOf" srcId="{70163259-3140-40E8-B13C-B40752B3FFBA}" destId="{8E7F7D2A-3B26-4F79-AD9A-176C3CD39C0F}" srcOrd="3" destOrd="0" presId="urn:microsoft.com/office/officeart/2008/layout/LinedList"/>
    <dgm:cxn modelId="{581B6BE2-7C87-421B-8680-C5C051EC9F00}" type="presParOf" srcId="{8E7F7D2A-3B26-4F79-AD9A-176C3CD39C0F}" destId="{5EBFC777-CA1B-4868-8793-12AC474A05CD}" srcOrd="0" destOrd="0" presId="urn:microsoft.com/office/officeart/2008/layout/LinedList"/>
    <dgm:cxn modelId="{5EB85DDB-0038-44EC-A335-E5CF15CF5FF5}" type="presParOf" srcId="{8E7F7D2A-3B26-4F79-AD9A-176C3CD39C0F}" destId="{9AB50267-521E-42F6-B031-07A5F46DE388}" srcOrd="1" destOrd="0" presId="urn:microsoft.com/office/officeart/2008/layout/LinedList"/>
    <dgm:cxn modelId="{E8D919AF-44B6-456A-9BC8-7B33706B1960}" type="presParOf" srcId="{70163259-3140-40E8-B13C-B40752B3FFBA}" destId="{29E69757-AAF9-40A6-BC2F-07C40BFA0515}" srcOrd="4" destOrd="0" presId="urn:microsoft.com/office/officeart/2008/layout/LinedList"/>
    <dgm:cxn modelId="{53D1B294-696F-4E7C-ABAD-A2BA55D4C45F}" type="presParOf" srcId="{70163259-3140-40E8-B13C-B40752B3FFBA}" destId="{C5979A61-78D8-4FD6-87FB-8E4896A9E477}" srcOrd="5" destOrd="0" presId="urn:microsoft.com/office/officeart/2008/layout/LinedList"/>
    <dgm:cxn modelId="{DD2FC23D-3679-4F0F-938A-8AEBF18C2AE9}" type="presParOf" srcId="{C5979A61-78D8-4FD6-87FB-8E4896A9E477}" destId="{18EECD78-8C5E-4981-AC18-17779C69477C}" srcOrd="0" destOrd="0" presId="urn:microsoft.com/office/officeart/2008/layout/LinedList"/>
    <dgm:cxn modelId="{2D4098DB-6310-4A70-B061-9DE417E5DCCA}" type="presParOf" srcId="{C5979A61-78D8-4FD6-87FB-8E4896A9E477}" destId="{D9004DE9-6834-40B9-8FD7-7A86A79500A4}" srcOrd="1" destOrd="0" presId="urn:microsoft.com/office/officeart/2008/layout/LinedList"/>
    <dgm:cxn modelId="{21EF4B4E-CACB-413D-BF0A-63823AC500BC}" type="presParOf" srcId="{70163259-3140-40E8-B13C-B40752B3FFBA}" destId="{A43C0275-8B53-4180-A048-C49DE2A8A85C}" srcOrd="6" destOrd="0" presId="urn:microsoft.com/office/officeart/2008/layout/LinedList"/>
    <dgm:cxn modelId="{37C31DE5-ED51-4ACF-ACE9-001B21E0C910}" type="presParOf" srcId="{70163259-3140-40E8-B13C-B40752B3FFBA}" destId="{B83233E7-319B-486F-920D-4DB278EB7CCB}" srcOrd="7" destOrd="0" presId="urn:microsoft.com/office/officeart/2008/layout/LinedList"/>
    <dgm:cxn modelId="{2B120A15-6BFD-4D5F-A18C-1CAAA8458C84}" type="presParOf" srcId="{B83233E7-319B-486F-920D-4DB278EB7CCB}" destId="{6281E652-8107-4AD9-AAEE-6CCF820E458E}" srcOrd="0" destOrd="0" presId="urn:microsoft.com/office/officeart/2008/layout/LinedList"/>
    <dgm:cxn modelId="{5B06ADB9-7477-4D62-A9C7-698831D7D27D}" type="presParOf" srcId="{B83233E7-319B-486F-920D-4DB278EB7CCB}" destId="{DC34B1D0-1173-4769-898A-9B43D824145A}" srcOrd="1" destOrd="0" presId="urn:microsoft.com/office/officeart/2008/layout/LinedList"/>
    <dgm:cxn modelId="{725EE540-DE4B-4289-A4E9-EFB36B6C4DE5}" type="presParOf" srcId="{70163259-3140-40E8-B13C-B40752B3FFBA}" destId="{F60434F9-BC9E-496C-90D3-06E4EE147776}" srcOrd="8" destOrd="0" presId="urn:microsoft.com/office/officeart/2008/layout/LinedList"/>
    <dgm:cxn modelId="{C018272B-0470-42F9-ACA2-619C6EFB525F}" type="presParOf" srcId="{70163259-3140-40E8-B13C-B40752B3FFBA}" destId="{7E7BFAD5-630E-4182-8282-98B791EEA26C}" srcOrd="9" destOrd="0" presId="urn:microsoft.com/office/officeart/2008/layout/LinedList"/>
    <dgm:cxn modelId="{30F17F4B-F653-4A1F-AA23-3B24C7118D4D}" type="presParOf" srcId="{7E7BFAD5-630E-4182-8282-98B791EEA26C}" destId="{F9C8CCF9-5503-4767-A64F-D0D32BEB4DB7}" srcOrd="0" destOrd="0" presId="urn:microsoft.com/office/officeart/2008/layout/LinedList"/>
    <dgm:cxn modelId="{8425D83D-19B1-4B72-B432-C68AA05FBAB0}" type="presParOf" srcId="{7E7BFAD5-630E-4182-8282-98B791EEA26C}" destId="{15594CEE-D94B-4358-A541-45F3C8A44560}" srcOrd="1" destOrd="0" presId="urn:microsoft.com/office/officeart/2008/layout/LinedLis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ABA9392-FC70-4B08-AD98-7E2A392FC8FC}">
      <dsp:nvSpPr>
        <dsp:cNvPr id="0" name=""/>
        <dsp:cNvSpPr/>
      </dsp:nvSpPr>
      <dsp:spPr>
        <a:xfrm>
          <a:off x="0" y="0"/>
          <a:ext cx="8097012" cy="783240"/>
        </a:xfrm>
        <a:prstGeom prst="roundRect">
          <a:avLst>
            <a:gd name="adj" fmla="val 10000"/>
          </a:avLst>
        </a:prstGeom>
        <a:solidFill>
          <a:srgbClr val="013F62"/>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0490" tIns="110490" rIns="110490" bIns="110490" numCol="1" spcCol="1270" anchor="ctr" anchorCtr="0">
          <a:noAutofit/>
        </a:bodyPr>
        <a:lstStyle/>
        <a:p>
          <a:pPr marL="0" lvl="0" indent="0" algn="l" defTabSz="1289050">
            <a:lnSpc>
              <a:spcPct val="90000"/>
            </a:lnSpc>
            <a:spcBef>
              <a:spcPct val="0"/>
            </a:spcBef>
            <a:spcAft>
              <a:spcPct val="35000"/>
            </a:spcAft>
            <a:buNone/>
          </a:pPr>
          <a:r>
            <a:rPr lang="en-US" sz="2900" kern="1200" dirty="0"/>
            <a:t>The Objective</a:t>
          </a:r>
        </a:p>
      </dsp:txBody>
      <dsp:txXfrm>
        <a:off x="22940" y="22940"/>
        <a:ext cx="7160195" cy="737360"/>
      </dsp:txXfrm>
    </dsp:sp>
    <dsp:sp modelId="{C9D30182-17B6-46B3-B1C2-6FBAD293906B}">
      <dsp:nvSpPr>
        <dsp:cNvPr id="0" name=""/>
        <dsp:cNvSpPr/>
      </dsp:nvSpPr>
      <dsp:spPr>
        <a:xfrm>
          <a:off x="604647" y="892024"/>
          <a:ext cx="8097012" cy="783240"/>
        </a:xfrm>
        <a:prstGeom prst="roundRect">
          <a:avLst>
            <a:gd name="adj" fmla="val 10000"/>
          </a:avLst>
        </a:prstGeom>
        <a:solidFill>
          <a:srgbClr val="013F62"/>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0490" tIns="110490" rIns="110490" bIns="110490" numCol="1" spcCol="1270" anchor="ctr" anchorCtr="0">
          <a:noAutofit/>
        </a:bodyPr>
        <a:lstStyle/>
        <a:p>
          <a:pPr marL="0" lvl="0" indent="0" algn="l" defTabSz="1289050">
            <a:lnSpc>
              <a:spcPct val="90000"/>
            </a:lnSpc>
            <a:spcBef>
              <a:spcPct val="0"/>
            </a:spcBef>
            <a:spcAft>
              <a:spcPct val="35000"/>
            </a:spcAft>
            <a:buNone/>
          </a:pPr>
          <a:r>
            <a:rPr lang="en-US" sz="2900" kern="1200" dirty="0"/>
            <a:t>Data Sources &amp; Quality</a:t>
          </a:r>
        </a:p>
      </dsp:txBody>
      <dsp:txXfrm>
        <a:off x="627587" y="914964"/>
        <a:ext cx="6937378" cy="737360"/>
      </dsp:txXfrm>
    </dsp:sp>
    <dsp:sp modelId="{CA84E3C7-0C1F-49D5-82E2-B97A6E7FC906}">
      <dsp:nvSpPr>
        <dsp:cNvPr id="0" name=""/>
        <dsp:cNvSpPr/>
      </dsp:nvSpPr>
      <dsp:spPr>
        <a:xfrm>
          <a:off x="1209293" y="1784048"/>
          <a:ext cx="8097012" cy="783240"/>
        </a:xfrm>
        <a:prstGeom prst="roundRect">
          <a:avLst>
            <a:gd name="adj" fmla="val 10000"/>
          </a:avLst>
        </a:prstGeom>
        <a:solidFill>
          <a:srgbClr val="013F62"/>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0490" tIns="110490" rIns="110490" bIns="110490" numCol="1" spcCol="1270" anchor="ctr" anchorCtr="0">
          <a:noAutofit/>
        </a:bodyPr>
        <a:lstStyle/>
        <a:p>
          <a:pPr marL="0" lvl="0" indent="0" algn="l" defTabSz="1289050">
            <a:lnSpc>
              <a:spcPct val="90000"/>
            </a:lnSpc>
            <a:spcBef>
              <a:spcPct val="0"/>
            </a:spcBef>
            <a:spcAft>
              <a:spcPct val="35000"/>
            </a:spcAft>
            <a:buNone/>
          </a:pPr>
          <a:r>
            <a:rPr lang="en-US" sz="2900" kern="1200" dirty="0"/>
            <a:t>Empirical Correlations: Literature Review</a:t>
          </a:r>
        </a:p>
      </dsp:txBody>
      <dsp:txXfrm>
        <a:off x="1232233" y="1806988"/>
        <a:ext cx="6937378" cy="737360"/>
      </dsp:txXfrm>
    </dsp:sp>
    <dsp:sp modelId="{237CE7CA-1609-48C7-B464-B9B56086827E}">
      <dsp:nvSpPr>
        <dsp:cNvPr id="0" name=""/>
        <dsp:cNvSpPr/>
      </dsp:nvSpPr>
      <dsp:spPr>
        <a:xfrm>
          <a:off x="1813940" y="2676072"/>
          <a:ext cx="8097012" cy="783240"/>
        </a:xfrm>
        <a:prstGeom prst="roundRect">
          <a:avLst>
            <a:gd name="adj" fmla="val 10000"/>
          </a:avLst>
        </a:prstGeom>
        <a:solidFill>
          <a:srgbClr val="013F62"/>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0490" tIns="110490" rIns="110490" bIns="110490" numCol="1" spcCol="1270" anchor="ctr" anchorCtr="0">
          <a:noAutofit/>
        </a:bodyPr>
        <a:lstStyle/>
        <a:p>
          <a:pPr marL="0" lvl="0" indent="0" algn="l" defTabSz="1289050">
            <a:lnSpc>
              <a:spcPct val="90000"/>
            </a:lnSpc>
            <a:spcBef>
              <a:spcPct val="0"/>
            </a:spcBef>
            <a:spcAft>
              <a:spcPct val="35000"/>
            </a:spcAft>
            <a:buNone/>
          </a:pPr>
          <a:r>
            <a:rPr lang="en-US" sz="2900" kern="1200" dirty="0"/>
            <a:t>Empirical Correlations: Current Work</a:t>
          </a:r>
        </a:p>
      </dsp:txBody>
      <dsp:txXfrm>
        <a:off x="1836880" y="2699012"/>
        <a:ext cx="6937378" cy="737360"/>
      </dsp:txXfrm>
    </dsp:sp>
    <dsp:sp modelId="{7B1C7D53-54AE-4F11-BF90-49C4BEBD0F95}">
      <dsp:nvSpPr>
        <dsp:cNvPr id="0" name=""/>
        <dsp:cNvSpPr/>
      </dsp:nvSpPr>
      <dsp:spPr>
        <a:xfrm>
          <a:off x="2418587" y="3568096"/>
          <a:ext cx="8097012" cy="783240"/>
        </a:xfrm>
        <a:prstGeom prst="roundRect">
          <a:avLst>
            <a:gd name="adj" fmla="val 10000"/>
          </a:avLst>
        </a:prstGeom>
        <a:solidFill>
          <a:srgbClr val="013F62"/>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0490" tIns="110490" rIns="110490" bIns="110490" numCol="1" spcCol="1270" anchor="ctr" anchorCtr="0">
          <a:noAutofit/>
        </a:bodyPr>
        <a:lstStyle/>
        <a:p>
          <a:pPr marL="0" lvl="0" indent="0" algn="l" defTabSz="1289050">
            <a:lnSpc>
              <a:spcPct val="90000"/>
            </a:lnSpc>
            <a:spcBef>
              <a:spcPct val="0"/>
            </a:spcBef>
            <a:spcAft>
              <a:spcPct val="35000"/>
            </a:spcAft>
            <a:buNone/>
          </a:pPr>
          <a:r>
            <a:rPr lang="en-US" sz="2900" kern="1200"/>
            <a:t>Correlations in Practice</a:t>
          </a:r>
        </a:p>
      </dsp:txBody>
      <dsp:txXfrm>
        <a:off x="2441527" y="3591036"/>
        <a:ext cx="6937378" cy="737360"/>
      </dsp:txXfrm>
    </dsp:sp>
    <dsp:sp modelId="{FAD148AD-1537-499B-B737-CB31CD09FE4F}">
      <dsp:nvSpPr>
        <dsp:cNvPr id="0" name=""/>
        <dsp:cNvSpPr/>
      </dsp:nvSpPr>
      <dsp:spPr>
        <a:xfrm>
          <a:off x="7587905" y="572200"/>
          <a:ext cx="509106" cy="509106"/>
        </a:xfrm>
        <a:prstGeom prst="downArrow">
          <a:avLst>
            <a:gd name="adj1" fmla="val 55000"/>
            <a:gd name="adj2" fmla="val 45000"/>
          </a:avLst>
        </a:prstGeom>
        <a:solidFill>
          <a:schemeClr val="accent6">
            <a:alpha val="90000"/>
            <a:tint val="40000"/>
            <a:hueOff val="0"/>
            <a:satOff val="0"/>
            <a:lumOff val="0"/>
            <a:alphaOff val="0"/>
          </a:schemeClr>
        </a:solidFill>
        <a:ln w="12700" cap="flat" cmpd="sng" algn="ctr">
          <a:solidFill>
            <a:schemeClr val="accent6">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0480" tIns="30480" rIns="30480" bIns="30480" numCol="1" spcCol="1270" anchor="ctr" anchorCtr="0">
          <a:noAutofit/>
        </a:bodyPr>
        <a:lstStyle/>
        <a:p>
          <a:pPr marL="0" lvl="0" indent="0" algn="ctr" defTabSz="1066800">
            <a:lnSpc>
              <a:spcPct val="90000"/>
            </a:lnSpc>
            <a:spcBef>
              <a:spcPct val="0"/>
            </a:spcBef>
            <a:spcAft>
              <a:spcPct val="35000"/>
            </a:spcAft>
            <a:buNone/>
          </a:pPr>
          <a:endParaRPr lang="en-US" sz="2400" kern="1200"/>
        </a:p>
      </dsp:txBody>
      <dsp:txXfrm>
        <a:off x="7702454" y="572200"/>
        <a:ext cx="280008" cy="383102"/>
      </dsp:txXfrm>
    </dsp:sp>
    <dsp:sp modelId="{26C01CE1-F8E4-4B89-A7F4-B5DCCF91CDDB}">
      <dsp:nvSpPr>
        <dsp:cNvPr id="0" name=""/>
        <dsp:cNvSpPr/>
      </dsp:nvSpPr>
      <dsp:spPr>
        <a:xfrm>
          <a:off x="8192552" y="1464224"/>
          <a:ext cx="509106" cy="509106"/>
        </a:xfrm>
        <a:prstGeom prst="downArrow">
          <a:avLst>
            <a:gd name="adj1" fmla="val 55000"/>
            <a:gd name="adj2" fmla="val 45000"/>
          </a:avLst>
        </a:prstGeom>
        <a:solidFill>
          <a:schemeClr val="accent6">
            <a:alpha val="90000"/>
            <a:tint val="40000"/>
            <a:hueOff val="0"/>
            <a:satOff val="0"/>
            <a:lumOff val="0"/>
            <a:alphaOff val="0"/>
          </a:schemeClr>
        </a:solidFill>
        <a:ln w="12700" cap="flat" cmpd="sng" algn="ctr">
          <a:solidFill>
            <a:schemeClr val="accent6">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0480" tIns="30480" rIns="30480" bIns="30480" numCol="1" spcCol="1270" anchor="ctr" anchorCtr="0">
          <a:noAutofit/>
        </a:bodyPr>
        <a:lstStyle/>
        <a:p>
          <a:pPr marL="0" lvl="0" indent="0" algn="ctr" defTabSz="1066800">
            <a:lnSpc>
              <a:spcPct val="90000"/>
            </a:lnSpc>
            <a:spcBef>
              <a:spcPct val="0"/>
            </a:spcBef>
            <a:spcAft>
              <a:spcPct val="35000"/>
            </a:spcAft>
            <a:buNone/>
          </a:pPr>
          <a:endParaRPr lang="en-US" sz="2400" kern="1200"/>
        </a:p>
      </dsp:txBody>
      <dsp:txXfrm>
        <a:off x="8307101" y="1464224"/>
        <a:ext cx="280008" cy="383102"/>
      </dsp:txXfrm>
    </dsp:sp>
    <dsp:sp modelId="{D69594CE-160B-4814-B10A-9B550A23FFD6}">
      <dsp:nvSpPr>
        <dsp:cNvPr id="0" name=""/>
        <dsp:cNvSpPr/>
      </dsp:nvSpPr>
      <dsp:spPr>
        <a:xfrm>
          <a:off x="8797199" y="2343194"/>
          <a:ext cx="509106" cy="509106"/>
        </a:xfrm>
        <a:prstGeom prst="downArrow">
          <a:avLst>
            <a:gd name="adj1" fmla="val 55000"/>
            <a:gd name="adj2" fmla="val 45000"/>
          </a:avLst>
        </a:prstGeom>
        <a:solidFill>
          <a:schemeClr val="accent6">
            <a:alpha val="90000"/>
            <a:tint val="40000"/>
            <a:hueOff val="0"/>
            <a:satOff val="0"/>
            <a:lumOff val="0"/>
            <a:alphaOff val="0"/>
          </a:schemeClr>
        </a:solidFill>
        <a:ln w="12700" cap="flat" cmpd="sng" algn="ctr">
          <a:solidFill>
            <a:schemeClr val="accent6">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0480" tIns="30480" rIns="30480" bIns="30480" numCol="1" spcCol="1270" anchor="ctr" anchorCtr="0">
          <a:noAutofit/>
        </a:bodyPr>
        <a:lstStyle/>
        <a:p>
          <a:pPr marL="0" lvl="0" indent="0" algn="ctr" defTabSz="1066800">
            <a:lnSpc>
              <a:spcPct val="90000"/>
            </a:lnSpc>
            <a:spcBef>
              <a:spcPct val="0"/>
            </a:spcBef>
            <a:spcAft>
              <a:spcPct val="35000"/>
            </a:spcAft>
            <a:buNone/>
          </a:pPr>
          <a:endParaRPr lang="en-US" sz="2400" kern="1200"/>
        </a:p>
      </dsp:txBody>
      <dsp:txXfrm>
        <a:off x="8911748" y="2343194"/>
        <a:ext cx="280008" cy="383102"/>
      </dsp:txXfrm>
    </dsp:sp>
    <dsp:sp modelId="{5539718D-AC5A-4C30-8E0D-DCA41CA28BFD}">
      <dsp:nvSpPr>
        <dsp:cNvPr id="0" name=""/>
        <dsp:cNvSpPr/>
      </dsp:nvSpPr>
      <dsp:spPr>
        <a:xfrm>
          <a:off x="9401846" y="3243921"/>
          <a:ext cx="509106" cy="509106"/>
        </a:xfrm>
        <a:prstGeom prst="downArrow">
          <a:avLst>
            <a:gd name="adj1" fmla="val 55000"/>
            <a:gd name="adj2" fmla="val 45000"/>
          </a:avLst>
        </a:prstGeom>
        <a:solidFill>
          <a:schemeClr val="accent6">
            <a:alpha val="90000"/>
            <a:tint val="40000"/>
            <a:hueOff val="0"/>
            <a:satOff val="0"/>
            <a:lumOff val="0"/>
            <a:alphaOff val="0"/>
          </a:schemeClr>
        </a:solidFill>
        <a:ln w="12700" cap="flat" cmpd="sng" algn="ctr">
          <a:solidFill>
            <a:schemeClr val="accent6">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0480" tIns="30480" rIns="30480" bIns="30480" numCol="1" spcCol="1270" anchor="ctr" anchorCtr="0">
          <a:noAutofit/>
        </a:bodyPr>
        <a:lstStyle/>
        <a:p>
          <a:pPr marL="0" lvl="0" indent="0" algn="ctr" defTabSz="1066800">
            <a:lnSpc>
              <a:spcPct val="90000"/>
            </a:lnSpc>
            <a:spcBef>
              <a:spcPct val="0"/>
            </a:spcBef>
            <a:spcAft>
              <a:spcPct val="35000"/>
            </a:spcAft>
            <a:buNone/>
          </a:pPr>
          <a:endParaRPr lang="en-US" sz="2400" kern="1200"/>
        </a:p>
      </dsp:txBody>
      <dsp:txXfrm>
        <a:off x="9516395" y="3243921"/>
        <a:ext cx="280008" cy="38310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A17B073-785F-4AB3-BE4B-29F332E71C5A}">
      <dsp:nvSpPr>
        <dsp:cNvPr id="0" name=""/>
        <dsp:cNvSpPr/>
      </dsp:nvSpPr>
      <dsp:spPr>
        <a:xfrm>
          <a:off x="0" y="3243"/>
          <a:ext cx="6105525" cy="0"/>
        </a:xfrm>
        <a:prstGeom prst="line">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2EA0B91-130A-410C-90EB-3B5D1834D2BE}">
      <dsp:nvSpPr>
        <dsp:cNvPr id="0" name=""/>
        <dsp:cNvSpPr/>
      </dsp:nvSpPr>
      <dsp:spPr>
        <a:xfrm>
          <a:off x="0" y="3243"/>
          <a:ext cx="6105525" cy="129167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t" anchorCtr="0">
          <a:noAutofit/>
        </a:bodyPr>
        <a:lstStyle/>
        <a:p>
          <a:pPr marL="0" lvl="0" indent="0" algn="l" defTabSz="1244600">
            <a:lnSpc>
              <a:spcPct val="90000"/>
            </a:lnSpc>
            <a:spcBef>
              <a:spcPct val="0"/>
            </a:spcBef>
            <a:spcAft>
              <a:spcPct val="35000"/>
            </a:spcAft>
            <a:buNone/>
          </a:pPr>
          <a:r>
            <a:rPr lang="en-US" sz="2800" kern="1200" dirty="0">
              <a:latin typeface="+mj-lt"/>
              <a:cs typeface="Times New Roman" panose="02020603050405020304" pitchFamily="18" charset="0"/>
            </a:rPr>
            <a:t>Practicing engineers are interested in using them.</a:t>
          </a:r>
        </a:p>
      </dsp:txBody>
      <dsp:txXfrm>
        <a:off x="0" y="3243"/>
        <a:ext cx="6105525" cy="1291672"/>
      </dsp:txXfrm>
    </dsp:sp>
    <dsp:sp modelId="{388665E2-C7C5-41FC-98DA-E4D7C8BF06B9}">
      <dsp:nvSpPr>
        <dsp:cNvPr id="0" name=""/>
        <dsp:cNvSpPr/>
      </dsp:nvSpPr>
      <dsp:spPr>
        <a:xfrm>
          <a:off x="0" y="1294915"/>
          <a:ext cx="6105525" cy="0"/>
        </a:xfrm>
        <a:prstGeom prst="line">
          <a:avLst/>
        </a:prstGeom>
        <a:solidFill>
          <a:schemeClr val="accent3">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EBFC777-CA1B-4868-8793-12AC474A05CD}">
      <dsp:nvSpPr>
        <dsp:cNvPr id="0" name=""/>
        <dsp:cNvSpPr/>
      </dsp:nvSpPr>
      <dsp:spPr>
        <a:xfrm>
          <a:off x="0" y="1294915"/>
          <a:ext cx="6105525" cy="90744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t" anchorCtr="0">
          <a:noAutofit/>
        </a:bodyPr>
        <a:lstStyle/>
        <a:p>
          <a:pPr marL="0" lvl="0" indent="0" algn="l" defTabSz="1244600">
            <a:lnSpc>
              <a:spcPct val="90000"/>
            </a:lnSpc>
            <a:spcBef>
              <a:spcPct val="0"/>
            </a:spcBef>
            <a:spcAft>
              <a:spcPct val="35000"/>
            </a:spcAft>
            <a:buNone/>
          </a:pPr>
          <a:r>
            <a:rPr lang="en-US" sz="2800" kern="1200" dirty="0">
              <a:latin typeface="+mj-lt"/>
              <a:cs typeface="Times New Roman" panose="02020603050405020304" pitchFamily="18" charset="0"/>
            </a:rPr>
            <a:t>Soil/site specific.</a:t>
          </a:r>
        </a:p>
      </dsp:txBody>
      <dsp:txXfrm>
        <a:off x="0" y="1294915"/>
        <a:ext cx="6105525" cy="907441"/>
      </dsp:txXfrm>
    </dsp:sp>
    <dsp:sp modelId="{29E69757-AAF9-40A6-BC2F-07C40BFA0515}">
      <dsp:nvSpPr>
        <dsp:cNvPr id="0" name=""/>
        <dsp:cNvSpPr/>
      </dsp:nvSpPr>
      <dsp:spPr>
        <a:xfrm>
          <a:off x="0" y="2202357"/>
          <a:ext cx="6105525" cy="0"/>
        </a:xfrm>
        <a:prstGeom prst="line">
          <a:avLst/>
        </a:prstGeom>
        <a:solidFill>
          <a:schemeClr val="accent4">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8EECD78-8C5E-4981-AC18-17779C69477C}">
      <dsp:nvSpPr>
        <dsp:cNvPr id="0" name=""/>
        <dsp:cNvSpPr/>
      </dsp:nvSpPr>
      <dsp:spPr>
        <a:xfrm>
          <a:off x="0" y="2202357"/>
          <a:ext cx="6105525" cy="12800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t" anchorCtr="0">
          <a:noAutofit/>
        </a:bodyPr>
        <a:lstStyle/>
        <a:p>
          <a:pPr marL="0" lvl="0" indent="0" algn="l" defTabSz="1244600">
            <a:lnSpc>
              <a:spcPct val="90000"/>
            </a:lnSpc>
            <a:spcBef>
              <a:spcPct val="0"/>
            </a:spcBef>
            <a:spcAft>
              <a:spcPct val="35000"/>
            </a:spcAft>
            <a:buNone/>
          </a:pPr>
          <a:r>
            <a:rPr lang="en-US" sz="2800" kern="1200" dirty="0">
              <a:latin typeface="+mj-lt"/>
              <a:cs typeface="Times New Roman" panose="02020603050405020304" pitchFamily="18" charset="0"/>
            </a:rPr>
            <a:t>Different correlations produce different results.</a:t>
          </a:r>
        </a:p>
      </dsp:txBody>
      <dsp:txXfrm>
        <a:off x="0" y="2202357"/>
        <a:ext cx="6105525" cy="1280060"/>
      </dsp:txXfrm>
    </dsp:sp>
    <dsp:sp modelId="{A43C0275-8B53-4180-A048-C49DE2A8A85C}">
      <dsp:nvSpPr>
        <dsp:cNvPr id="0" name=""/>
        <dsp:cNvSpPr/>
      </dsp:nvSpPr>
      <dsp:spPr>
        <a:xfrm>
          <a:off x="0" y="3482418"/>
          <a:ext cx="6105525" cy="0"/>
        </a:xfrm>
        <a:prstGeom prst="line">
          <a:avLst/>
        </a:prstGeom>
        <a:solidFill>
          <a:schemeClr val="accent5">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281E652-8107-4AD9-AAEE-6CCF820E458E}">
      <dsp:nvSpPr>
        <dsp:cNvPr id="0" name=""/>
        <dsp:cNvSpPr/>
      </dsp:nvSpPr>
      <dsp:spPr>
        <a:xfrm>
          <a:off x="0" y="3482418"/>
          <a:ext cx="6105525" cy="95605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t" anchorCtr="0">
          <a:noAutofit/>
        </a:bodyPr>
        <a:lstStyle/>
        <a:p>
          <a:pPr marL="0" lvl="0" indent="0" algn="l" defTabSz="1244600">
            <a:lnSpc>
              <a:spcPct val="90000"/>
            </a:lnSpc>
            <a:spcBef>
              <a:spcPct val="0"/>
            </a:spcBef>
            <a:spcAft>
              <a:spcPct val="35000"/>
            </a:spcAft>
            <a:buNone/>
          </a:pPr>
          <a:r>
            <a:rPr lang="en-US" sz="2800" kern="1200" dirty="0">
              <a:latin typeface="+mj-lt"/>
              <a:cs typeface="Times New Roman" panose="02020603050405020304" pitchFamily="18" charset="0"/>
            </a:rPr>
            <a:t>Sample disturbance is not addressed.</a:t>
          </a:r>
        </a:p>
      </dsp:txBody>
      <dsp:txXfrm>
        <a:off x="0" y="3482418"/>
        <a:ext cx="6105525" cy="956055"/>
      </dsp:txXfrm>
    </dsp:sp>
    <dsp:sp modelId="{F60434F9-BC9E-496C-90D3-06E4EE147776}">
      <dsp:nvSpPr>
        <dsp:cNvPr id="0" name=""/>
        <dsp:cNvSpPr/>
      </dsp:nvSpPr>
      <dsp:spPr>
        <a:xfrm>
          <a:off x="0" y="4438474"/>
          <a:ext cx="6105525" cy="0"/>
        </a:xfrm>
        <a:prstGeom prst="line">
          <a:avLst/>
        </a:prstGeom>
        <a:solidFill>
          <a:schemeClr val="accent6">
            <a:hueOff val="0"/>
            <a:satOff val="0"/>
            <a:lumOff val="0"/>
            <a:alphaOff val="0"/>
          </a:schemeClr>
        </a:solidFill>
        <a:ln w="12700" cap="flat" cmpd="sng" algn="ctr">
          <a:solidFill>
            <a:schemeClr val="accent6">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9C8CCF9-5503-4767-A64F-D0D32BEB4DB7}">
      <dsp:nvSpPr>
        <dsp:cNvPr id="0" name=""/>
        <dsp:cNvSpPr/>
      </dsp:nvSpPr>
      <dsp:spPr>
        <a:xfrm>
          <a:off x="0" y="4438474"/>
          <a:ext cx="6105525" cy="108278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t" anchorCtr="0">
          <a:noAutofit/>
        </a:bodyPr>
        <a:lstStyle/>
        <a:p>
          <a:pPr marL="0" lvl="0" indent="0" algn="l" defTabSz="1244600">
            <a:lnSpc>
              <a:spcPct val="90000"/>
            </a:lnSpc>
            <a:spcBef>
              <a:spcPct val="0"/>
            </a:spcBef>
            <a:spcAft>
              <a:spcPct val="35000"/>
            </a:spcAft>
            <a:buNone/>
          </a:pPr>
          <a:r>
            <a:rPr lang="en-US" sz="2800" kern="1200" dirty="0">
              <a:latin typeface="+mj-lt"/>
              <a:cs typeface="Times New Roman" panose="02020603050405020304" pitchFamily="18" charset="0"/>
            </a:rPr>
            <a:t>Not a substitute for laboratory testing.</a:t>
          </a:r>
        </a:p>
      </dsp:txBody>
      <dsp:txXfrm>
        <a:off x="0" y="4438474"/>
        <a:ext cx="6105525" cy="1082782"/>
      </dsp:txXfrm>
    </dsp:sp>
  </dsp:spTree>
</dsp:drawing>
</file>

<file path=ppt/diagrams/layout1.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2.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19-09-24T13:50:34.196"/>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0 41,'138'2,"-18"1,44-8,-143 2,0-1,0 0,2-2,-5 0,1 2,-1 1,1 0,3 1,21 0,5-1,0 3,-1 1,29 6,-17 8,-44-11,0 0,1 0,-1-2,13 2,32-4,-1 4,-1 2,1 2,-1 3,1 3,-121-21,36 5,1-1,-20-5,33 5</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19-09-24T13:50:39.706"/>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0 2,'41'-1,"2"0,0 2,0 1,0 2,0 3,20 5,6-1,-53-10</inkml:trace>
</inkml:ink>
</file>

<file path=ppt/ink/ink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19-09-24T13:50:42.527"/>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1 1,'3'0,"7"0,5 0,5 3,3 1,1 0,-2-1,0-1,-2 2,-1 1,-1-1,0-1,-4-1</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3037840" cy="466434"/>
          </a:xfrm>
          <a:prstGeom prst="rect">
            <a:avLst/>
          </a:prstGeom>
        </p:spPr>
        <p:txBody>
          <a:bodyPr vert="horz" lIns="93172" tIns="46586" rIns="93172" bIns="46586" rtlCol="0"/>
          <a:lstStyle>
            <a:lvl1pPr algn="l">
              <a:defRPr sz="1300"/>
            </a:lvl1pPr>
          </a:lstStyle>
          <a:p>
            <a:endParaRPr lang="en-US"/>
          </a:p>
        </p:txBody>
      </p:sp>
      <p:sp>
        <p:nvSpPr>
          <p:cNvPr id="3" name="Date Placeholder 2"/>
          <p:cNvSpPr>
            <a:spLocks noGrp="1"/>
          </p:cNvSpPr>
          <p:nvPr>
            <p:ph type="dt" idx="1"/>
          </p:nvPr>
        </p:nvSpPr>
        <p:spPr>
          <a:xfrm>
            <a:off x="3970938" y="1"/>
            <a:ext cx="3037840" cy="466434"/>
          </a:xfrm>
          <a:prstGeom prst="rect">
            <a:avLst/>
          </a:prstGeom>
        </p:spPr>
        <p:txBody>
          <a:bodyPr vert="horz" lIns="93172" tIns="46586" rIns="93172" bIns="46586" rtlCol="0"/>
          <a:lstStyle>
            <a:lvl1pPr algn="r">
              <a:defRPr sz="1300"/>
            </a:lvl1pPr>
          </a:lstStyle>
          <a:p>
            <a:fld id="{FE76BA5F-FC14-495B-BC13-72E12D163484}" type="datetimeFigureOut">
              <a:rPr lang="en-US" smtClean="0"/>
              <a:t>9/24/2019</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2" tIns="46586" rIns="93172" bIns="46586"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2" tIns="46586" rIns="93172" bIns="46586"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2" tIns="46586" rIns="93172" bIns="46586" rtlCol="0" anchor="b"/>
          <a:lstStyle>
            <a:lvl1pPr algn="l">
              <a:defRPr sz="13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2" tIns="46586" rIns="93172" bIns="46586" rtlCol="0" anchor="b"/>
          <a:lstStyle>
            <a:lvl1pPr algn="r">
              <a:defRPr sz="1300"/>
            </a:lvl1pPr>
          </a:lstStyle>
          <a:p>
            <a:fld id="{73ABF0B4-4EE4-4F2B-AF04-2AEF9E908F0D}" type="slidenum">
              <a:rPr lang="en-US" smtClean="0"/>
              <a:t>‹#›</a:t>
            </a:fld>
            <a:endParaRPr lang="en-US"/>
          </a:p>
        </p:txBody>
      </p:sp>
    </p:spTree>
    <p:extLst>
      <p:ext uri="{BB962C8B-B14F-4D97-AF65-F5344CB8AC3E}">
        <p14:creationId xmlns:p14="http://schemas.microsoft.com/office/powerpoint/2010/main" val="31527820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slide" Target="../slides/slide2.xml"/><Relationship Id="rId2" Type="http://schemas.openxmlformats.org/officeDocument/2006/relationships/notesMaster" Target="../notesMasters/notesMaster1.xml"/><Relationship Id="rId1" Type="http://schemas.openxmlformats.org/officeDocument/2006/relationships/tags" Target="../tags/tag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Show of hands Geotech engineers</a:t>
            </a:r>
          </a:p>
          <a:p>
            <a:endParaRPr lang="en-US" dirty="0"/>
          </a:p>
        </p:txBody>
      </p:sp>
      <p:sp>
        <p:nvSpPr>
          <p:cNvPr id="4" name="Slide Number Placeholder 3"/>
          <p:cNvSpPr>
            <a:spLocks noGrp="1"/>
          </p:cNvSpPr>
          <p:nvPr>
            <p:ph type="sldNum" sz="quarter" idx="5"/>
          </p:nvPr>
        </p:nvSpPr>
        <p:spPr/>
        <p:txBody>
          <a:bodyPr/>
          <a:lstStyle/>
          <a:p>
            <a:fld id="{73ABF0B4-4EE4-4F2B-AF04-2AEF9E908F0D}" type="slidenum">
              <a:rPr lang="en-US" smtClean="0"/>
              <a:t>1</a:t>
            </a:fld>
            <a:endParaRPr lang="en-US"/>
          </a:p>
        </p:txBody>
      </p:sp>
    </p:spTree>
    <p:extLst>
      <p:ext uri="{BB962C8B-B14F-4D97-AF65-F5344CB8AC3E}">
        <p14:creationId xmlns:p14="http://schemas.microsoft.com/office/powerpoint/2010/main" val="364061912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3ABF0B4-4EE4-4F2B-AF04-2AEF9E908F0D}" type="slidenum">
              <a:rPr lang="en-US" smtClean="0"/>
              <a:t>13</a:t>
            </a:fld>
            <a:endParaRPr lang="en-US"/>
          </a:p>
        </p:txBody>
      </p:sp>
    </p:spTree>
    <p:extLst>
      <p:ext uri="{BB962C8B-B14F-4D97-AF65-F5344CB8AC3E}">
        <p14:creationId xmlns:p14="http://schemas.microsoft.com/office/powerpoint/2010/main" val="45337420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60 tubes over a period of 2 days @ 10 </a:t>
            </a:r>
            <a:r>
              <a:rPr lang="en-US" dirty="0" err="1"/>
              <a:t>lbs</a:t>
            </a:r>
            <a:r>
              <a:rPr lang="en-US" dirty="0"/>
              <a:t>/tube = 600 </a:t>
            </a:r>
            <a:r>
              <a:rPr lang="en-US" dirty="0" err="1"/>
              <a:t>lbs</a:t>
            </a:r>
            <a:endParaRPr lang="en-US" dirty="0"/>
          </a:p>
          <a:p>
            <a:r>
              <a:rPr lang="en-US" dirty="0"/>
              <a:t>Truck suspension</a:t>
            </a:r>
          </a:p>
          <a:p>
            <a:r>
              <a:rPr lang="en-US" dirty="0"/>
              <a:t>1 bump/pothole per mile??? </a:t>
            </a:r>
          </a:p>
        </p:txBody>
      </p:sp>
      <p:sp>
        <p:nvSpPr>
          <p:cNvPr id="4" name="Slide Number Placeholder 3"/>
          <p:cNvSpPr>
            <a:spLocks noGrp="1"/>
          </p:cNvSpPr>
          <p:nvPr>
            <p:ph type="sldNum" sz="quarter" idx="5"/>
          </p:nvPr>
        </p:nvSpPr>
        <p:spPr/>
        <p:txBody>
          <a:bodyPr/>
          <a:lstStyle/>
          <a:p>
            <a:fld id="{73ABF0B4-4EE4-4F2B-AF04-2AEF9E908F0D}" type="slidenum">
              <a:rPr lang="en-US" smtClean="0"/>
              <a:t>14</a:t>
            </a:fld>
            <a:endParaRPr lang="en-US"/>
          </a:p>
        </p:txBody>
      </p:sp>
    </p:spTree>
    <p:extLst>
      <p:ext uri="{BB962C8B-B14F-4D97-AF65-F5344CB8AC3E}">
        <p14:creationId xmlns:p14="http://schemas.microsoft.com/office/powerpoint/2010/main" val="122734105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3ABF0B4-4EE4-4F2B-AF04-2AEF9E908F0D}" type="slidenum">
              <a:rPr lang="en-US" smtClean="0"/>
              <a:t>15</a:t>
            </a:fld>
            <a:endParaRPr lang="en-US"/>
          </a:p>
        </p:txBody>
      </p:sp>
    </p:spTree>
    <p:extLst>
      <p:ext uri="{BB962C8B-B14F-4D97-AF65-F5344CB8AC3E}">
        <p14:creationId xmlns:p14="http://schemas.microsoft.com/office/powerpoint/2010/main" val="299250978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As we mentioned before, sample disturbance affects consolidation parameters. To compensate for this, there are several methods. The most used method is probably </a:t>
            </a:r>
            <a:r>
              <a:rPr lang="en-US" dirty="0" err="1"/>
              <a:t>Schmertmann</a:t>
            </a:r>
            <a:r>
              <a:rPr lang="en-US" dirty="0"/>
              <a:t> (1955). Before getting into the details of </a:t>
            </a:r>
            <a:r>
              <a:rPr lang="en-US" dirty="0" err="1"/>
              <a:t>Schmertmann</a:t>
            </a:r>
            <a:r>
              <a:rPr lang="en-US" dirty="0"/>
              <a:t> method we need to know how to determine Cr. Seems straightforward, right? Well, let’s see.</a:t>
            </a:r>
          </a:p>
          <a:p>
            <a:r>
              <a:rPr lang="en-US" dirty="0"/>
              <a:t>First, we need to know how to run the rest to get Cr, meaning:</a:t>
            </a:r>
          </a:p>
          <a:p>
            <a:pPr defTabSz="881390">
              <a:defRPr/>
            </a:pPr>
            <a:r>
              <a:rPr lang="en-US" dirty="0"/>
              <a:t>Simons and Sam (1976) recommended loading the specimen to s</a:t>
            </a:r>
            <a:r>
              <a:rPr lang="en-US" dirty="0">
                <a:cs typeface="Times New Roman" panose="02020603050405020304" pitchFamily="18" charset="0"/>
              </a:rPr>
              <a:t>’</a:t>
            </a:r>
            <a:r>
              <a:rPr lang="en-US" baseline="-25000" dirty="0">
                <a:cs typeface="Times New Roman" panose="02020603050405020304" pitchFamily="18" charset="0"/>
              </a:rPr>
              <a:t>v0</a:t>
            </a:r>
            <a:r>
              <a:rPr lang="en-US" dirty="0">
                <a:cs typeface="Times New Roman" panose="02020603050405020304" pitchFamily="18" charset="0"/>
              </a:rPr>
              <a:t> and then applying the same stresses as occurring in the field. They recommended Cr be determined only if swelling is prevented and apparatus errors are eliminated (e.g. apparatus compressibility, etc.)</a:t>
            </a:r>
          </a:p>
          <a:p>
            <a:pPr defTabSz="881390">
              <a:defRPr/>
            </a:pPr>
            <a:endParaRPr lang="en-US" dirty="0">
              <a:cs typeface="Times New Roman" panose="02020603050405020304" pitchFamily="18" charset="0"/>
            </a:endParaRPr>
          </a:p>
          <a:p>
            <a:pPr defTabSz="881390">
              <a:defRPr/>
            </a:pPr>
            <a:r>
              <a:rPr lang="en-US" dirty="0" err="1"/>
              <a:t>Leonards</a:t>
            </a:r>
            <a:r>
              <a:rPr lang="en-US" dirty="0"/>
              <a:t> (1976) recommended loading the soil to applied stress in the field or </a:t>
            </a:r>
            <a:r>
              <a:rPr lang="en-US" dirty="0" err="1"/>
              <a:t>preconsolidation</a:t>
            </a:r>
            <a:r>
              <a:rPr lang="en-US" dirty="0"/>
              <a:t> stress and allow it to rebound and use the rebound slope as recompression index.</a:t>
            </a:r>
          </a:p>
          <a:p>
            <a:endParaRPr lang="en-US" dirty="0"/>
          </a:p>
          <a:p>
            <a:pPr defTabSz="881390">
              <a:defRPr/>
            </a:pPr>
            <a:r>
              <a:rPr lang="en-US" dirty="0" err="1">
                <a:cs typeface="Times New Roman" panose="02020603050405020304" pitchFamily="18" charset="0"/>
              </a:rPr>
              <a:t>Sandbaekken</a:t>
            </a:r>
            <a:r>
              <a:rPr lang="en-US" dirty="0">
                <a:cs typeface="Times New Roman" panose="02020603050405020304" pitchFamily="18" charset="0"/>
              </a:rPr>
              <a:t> et al (1986) recommends using one of the two mentioned here...</a:t>
            </a:r>
          </a:p>
          <a:p>
            <a:endParaRPr lang="en-US" dirty="0"/>
          </a:p>
        </p:txBody>
      </p:sp>
      <p:sp>
        <p:nvSpPr>
          <p:cNvPr id="4" name="Slide Number Placeholder 3"/>
          <p:cNvSpPr>
            <a:spLocks noGrp="1"/>
          </p:cNvSpPr>
          <p:nvPr>
            <p:ph type="sldNum" sz="quarter" idx="5"/>
          </p:nvPr>
        </p:nvSpPr>
        <p:spPr/>
        <p:txBody>
          <a:bodyPr/>
          <a:lstStyle/>
          <a:p>
            <a:fld id="{73ABF0B4-4EE4-4F2B-AF04-2AEF9E908F0D}" type="slidenum">
              <a:rPr lang="en-US" smtClean="0"/>
              <a:t>17</a:t>
            </a:fld>
            <a:endParaRPr lang="en-US"/>
          </a:p>
        </p:txBody>
      </p:sp>
    </p:spTree>
    <p:extLst>
      <p:ext uri="{BB962C8B-B14F-4D97-AF65-F5344CB8AC3E}">
        <p14:creationId xmlns:p14="http://schemas.microsoft.com/office/powerpoint/2010/main" val="276102486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881390">
              <a:defRPr/>
            </a:pPr>
            <a:r>
              <a:rPr lang="en-US" dirty="0">
                <a:cs typeface="Times New Roman" panose="02020603050405020304" pitchFamily="18" charset="0"/>
              </a:rPr>
              <a:t>DeJong et al (2018) suggests:</a:t>
            </a:r>
          </a:p>
          <a:p>
            <a:endParaRPr lang="en-US" dirty="0"/>
          </a:p>
          <a:p>
            <a:pPr defTabSz="881390">
              <a:defRPr/>
            </a:pPr>
            <a:r>
              <a:rPr lang="en-US" dirty="0"/>
              <a:t>As you see there are different recommendations regarding the stress level to perform the u-r loop and the amount of unload/reload.</a:t>
            </a:r>
          </a:p>
          <a:p>
            <a:pPr defTabSz="881390">
              <a:defRPr/>
            </a:pPr>
            <a:r>
              <a:rPr lang="en-US" dirty="0"/>
              <a:t>However, slope of the u-r loop is affected by stress level and ratio of </a:t>
            </a:r>
            <a:r>
              <a:rPr lang="en-US" dirty="0" err="1">
                <a:latin typeface="Symbol" panose="05050102010706020507" pitchFamily="18" charset="2"/>
                <a:cs typeface="Times New Roman" panose="02020603050405020304" pitchFamily="18" charset="0"/>
              </a:rPr>
              <a:t>s</a:t>
            </a:r>
            <a:r>
              <a:rPr lang="en-US" dirty="0" err="1">
                <a:latin typeface="Times New Roman" panose="02020603050405020304" pitchFamily="18" charset="0"/>
                <a:cs typeface="Times New Roman" panose="02020603050405020304" pitchFamily="18" charset="0"/>
              </a:rPr>
              <a:t>’</a:t>
            </a:r>
            <a:r>
              <a:rPr lang="en-US" baseline="-25000" dirty="0" err="1">
                <a:latin typeface="Times New Roman" panose="02020603050405020304" pitchFamily="18" charset="0"/>
                <a:cs typeface="Times New Roman" panose="02020603050405020304" pitchFamily="18" charset="0"/>
              </a:rPr>
              <a:t>unload</a:t>
            </a:r>
            <a:r>
              <a:rPr lang="en-US" dirty="0">
                <a:latin typeface="Symbol" panose="05050102010706020507" pitchFamily="18" charset="2"/>
                <a:cs typeface="Times New Roman" panose="02020603050405020304" pitchFamily="18" charset="0"/>
              </a:rPr>
              <a:t>/</a:t>
            </a:r>
            <a:r>
              <a:rPr lang="en-US" dirty="0" err="1">
                <a:latin typeface="Symbol" panose="05050102010706020507" pitchFamily="18" charset="2"/>
                <a:cs typeface="Times New Roman" panose="02020603050405020304" pitchFamily="18" charset="0"/>
              </a:rPr>
              <a:t>s</a:t>
            </a:r>
            <a:r>
              <a:rPr lang="en-US" dirty="0" err="1">
                <a:latin typeface="Times New Roman" panose="02020603050405020304" pitchFamily="18" charset="0"/>
                <a:cs typeface="Times New Roman" panose="02020603050405020304" pitchFamily="18" charset="0"/>
              </a:rPr>
              <a:t>’</a:t>
            </a:r>
            <a:r>
              <a:rPr lang="en-US" baseline="-25000" dirty="0" err="1">
                <a:latin typeface="Times New Roman" panose="02020603050405020304" pitchFamily="18" charset="0"/>
                <a:cs typeface="Times New Roman" panose="02020603050405020304" pitchFamily="18" charset="0"/>
              </a:rPr>
              <a:t>reload</a:t>
            </a:r>
            <a:r>
              <a:rPr lang="en-US" dirty="0">
                <a:latin typeface="Times New Roman" panose="02020603050405020304" pitchFamily="18" charset="0"/>
                <a:cs typeface="Times New Roman" panose="02020603050405020304" pitchFamily="18" charset="0"/>
              </a:rPr>
              <a:t> </a:t>
            </a:r>
            <a:r>
              <a:rPr lang="en-US" dirty="0"/>
              <a:t>. Generally, the </a:t>
            </a:r>
            <a:r>
              <a:rPr lang="en-US" u="sng" dirty="0"/>
              <a:t>larger </a:t>
            </a:r>
            <a:r>
              <a:rPr lang="en-US" dirty="0"/>
              <a:t>the </a:t>
            </a:r>
            <a:r>
              <a:rPr lang="en-US" dirty="0" err="1"/>
              <a:t>s’unload</a:t>
            </a:r>
            <a:r>
              <a:rPr lang="en-US" dirty="0"/>
              <a:t>, the </a:t>
            </a:r>
            <a:r>
              <a:rPr lang="en-US" u="sng" dirty="0"/>
              <a:t>steeper </a:t>
            </a:r>
            <a:r>
              <a:rPr lang="en-US" dirty="0"/>
              <a:t>the slope of the loop.</a:t>
            </a:r>
          </a:p>
          <a:p>
            <a:pPr defTabSz="881390">
              <a:defRPr/>
            </a:pPr>
            <a:endParaRPr lang="en-US" dirty="0"/>
          </a:p>
          <a:p>
            <a:pPr defTabSz="881390">
              <a:defRPr/>
            </a:pPr>
            <a:r>
              <a:rPr lang="en-US" dirty="0"/>
              <a:t>The next step is to determine Cr. How do we determine it from an unload-reload loop? In most references it is not explained and is assumed as a given that we all agree upon. It can be determined from connecting the two intersections of unload and reload curves as </a:t>
            </a:r>
            <a:r>
              <a:rPr lang="en-US" dirty="0" err="1"/>
              <a:t>Leonards</a:t>
            </a:r>
            <a:r>
              <a:rPr lang="en-US" dirty="0"/>
              <a:t> (1976) recommends which is the average of hysteresis. Some others like </a:t>
            </a:r>
            <a:r>
              <a:rPr lang="en-US" dirty="0" err="1"/>
              <a:t>Sandbaekken</a:t>
            </a:r>
            <a:r>
              <a:rPr lang="en-US" dirty="0"/>
              <a:t> et al. (1986) connect the point unload starts to the point it ends. Holtz et al. (2011) has both of these different approaches in different figures without any explanation. </a:t>
            </a:r>
          </a:p>
          <a:p>
            <a:pPr defTabSz="881390">
              <a:defRPr/>
            </a:pPr>
            <a:r>
              <a:rPr lang="en-US" u="sng" dirty="0"/>
              <a:t>DeJong et al. (2018) </a:t>
            </a:r>
            <a:r>
              <a:rPr lang="en-US" dirty="0"/>
              <a:t>believes that C</a:t>
            </a:r>
            <a:r>
              <a:rPr lang="en-US" baseline="-25000" dirty="0"/>
              <a:t>r </a:t>
            </a:r>
            <a:r>
              <a:rPr lang="en-US" dirty="0"/>
              <a:t>will be overestimated if it is evaluated from </a:t>
            </a:r>
            <a:r>
              <a:rPr lang="en-US" dirty="0" err="1"/>
              <a:t>s’</a:t>
            </a:r>
            <a:r>
              <a:rPr lang="en-US" baseline="-25000" dirty="0" err="1"/>
              <a:t>reload</a:t>
            </a:r>
            <a:r>
              <a:rPr lang="en-US" baseline="-25000" dirty="0"/>
              <a:t> </a:t>
            </a:r>
            <a:r>
              <a:rPr lang="en-US" dirty="0"/>
              <a:t>to </a:t>
            </a:r>
            <a:r>
              <a:rPr lang="en-US" dirty="0" err="1"/>
              <a:t>s’</a:t>
            </a:r>
            <a:r>
              <a:rPr lang="en-US" baseline="-25000" dirty="0" err="1"/>
              <a:t>unload</a:t>
            </a:r>
            <a:r>
              <a:rPr lang="en-US" dirty="0"/>
              <a:t> as specimen begins to exhibit virgin compression behavior somewhere between these two stresses. They recommend determining C</a:t>
            </a:r>
            <a:r>
              <a:rPr lang="en-US" baseline="-25000" dirty="0"/>
              <a:t>r</a:t>
            </a:r>
            <a:r>
              <a:rPr lang="en-US" dirty="0"/>
              <a:t> from </a:t>
            </a:r>
            <a:r>
              <a:rPr lang="en-US" dirty="0" err="1"/>
              <a:t>s’</a:t>
            </a:r>
            <a:r>
              <a:rPr lang="en-US" baseline="-25000" dirty="0" err="1"/>
              <a:t>reload</a:t>
            </a:r>
            <a:r>
              <a:rPr lang="en-US" baseline="-25000" dirty="0"/>
              <a:t> </a:t>
            </a:r>
            <a:r>
              <a:rPr lang="en-US" dirty="0"/>
              <a:t>to the maximum of </a:t>
            </a:r>
            <a:r>
              <a:rPr lang="en-US" dirty="0" err="1"/>
              <a:t>s’</a:t>
            </a:r>
            <a:r>
              <a:rPr lang="en-US" baseline="-25000" dirty="0" err="1"/>
              <a:t>unload</a:t>
            </a:r>
            <a:r>
              <a:rPr lang="en-US" dirty="0"/>
              <a:t>/OCR or </a:t>
            </a:r>
            <a:r>
              <a:rPr lang="en-US" dirty="0" err="1"/>
              <a:t>s’</a:t>
            </a:r>
            <a:r>
              <a:rPr lang="en-US" baseline="-25000" dirty="0" err="1"/>
              <a:t>unload</a:t>
            </a:r>
            <a:r>
              <a:rPr lang="en-US" dirty="0"/>
              <a:t>/2 to avoid this effect.</a:t>
            </a:r>
          </a:p>
          <a:p>
            <a:endParaRPr lang="en-US" dirty="0"/>
          </a:p>
          <a:p>
            <a:endParaRPr lang="en-US" dirty="0"/>
          </a:p>
        </p:txBody>
      </p:sp>
      <p:sp>
        <p:nvSpPr>
          <p:cNvPr id="4" name="Slide Number Placeholder 3"/>
          <p:cNvSpPr>
            <a:spLocks noGrp="1"/>
          </p:cNvSpPr>
          <p:nvPr>
            <p:ph type="sldNum" sz="quarter" idx="5"/>
          </p:nvPr>
        </p:nvSpPr>
        <p:spPr/>
        <p:txBody>
          <a:bodyPr/>
          <a:lstStyle/>
          <a:p>
            <a:fld id="{73ABF0B4-4EE4-4F2B-AF04-2AEF9E908F0D}" type="slidenum">
              <a:rPr lang="en-US" smtClean="0"/>
              <a:t>18</a:t>
            </a:fld>
            <a:endParaRPr lang="en-US"/>
          </a:p>
        </p:txBody>
      </p:sp>
    </p:spTree>
    <p:extLst>
      <p:ext uri="{BB962C8B-B14F-4D97-AF65-F5344CB8AC3E}">
        <p14:creationId xmlns:p14="http://schemas.microsoft.com/office/powerpoint/2010/main" val="16150380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881390">
              <a:defRPr/>
            </a:pPr>
            <a:r>
              <a:rPr lang="en-US" dirty="0" err="1"/>
              <a:t>Gunduz</a:t>
            </a:r>
            <a:r>
              <a:rPr lang="en-US" dirty="0"/>
              <a:t> and Arman (2007) investigated slope of the U-R loops for reconstituted low-plasticity </a:t>
            </a:r>
            <a:r>
              <a:rPr lang="en-US" dirty="0" err="1"/>
              <a:t>overconsolidated</a:t>
            </a:r>
            <a:r>
              <a:rPr lang="en-US" dirty="0"/>
              <a:t> clayey samples. They conducted 3 loops at 400 kPa, 800 kPa and 3200 kPa. They that RR increased as </a:t>
            </a:r>
            <a:r>
              <a:rPr lang="en-US" dirty="0" err="1"/>
              <a:t>s’u</a:t>
            </a:r>
            <a:r>
              <a:rPr lang="en-US" dirty="0"/>
              <a:t> increased.</a:t>
            </a:r>
          </a:p>
          <a:p>
            <a:endParaRPr lang="en-US" dirty="0"/>
          </a:p>
          <a:p>
            <a:r>
              <a:rPr lang="en-US" dirty="0" err="1"/>
              <a:t>Vipulanandan</a:t>
            </a:r>
            <a:r>
              <a:rPr lang="en-US" dirty="0"/>
              <a:t> et al (2008) investigated slope of U-R loops from consolidation tests on 9 soft clays from Houston area. RR was measured using three different methods. They concluded that RR increases with stress level and method of determination affects the results.</a:t>
            </a:r>
          </a:p>
          <a:p>
            <a:r>
              <a:rPr lang="en-US" dirty="0"/>
              <a:t>Obliviously there is no clear consensus on the best approach to conduct consolidation tests and how to calculate RR from these tests.</a:t>
            </a:r>
          </a:p>
          <a:p>
            <a:endParaRPr lang="en-US" dirty="0"/>
          </a:p>
          <a:p>
            <a:pPr defTabSz="881390">
              <a:defRPr/>
            </a:pPr>
            <a:r>
              <a:rPr lang="en-US" dirty="0" err="1"/>
              <a:t>Umass</a:t>
            </a:r>
            <a:r>
              <a:rPr lang="en-US" dirty="0"/>
              <a:t> Amherst has ongoing research on different methods to run consolidation tests and determine </a:t>
            </a:r>
            <a:r>
              <a:rPr lang="en-US" dirty="0" err="1"/>
              <a:t>recompession</a:t>
            </a:r>
            <a:r>
              <a:rPr lang="en-US" dirty="0"/>
              <a:t> index from these tests.</a:t>
            </a:r>
          </a:p>
          <a:p>
            <a:endParaRPr lang="en-US" dirty="0"/>
          </a:p>
        </p:txBody>
      </p:sp>
      <p:sp>
        <p:nvSpPr>
          <p:cNvPr id="4" name="Slide Number Placeholder 3"/>
          <p:cNvSpPr>
            <a:spLocks noGrp="1"/>
          </p:cNvSpPr>
          <p:nvPr>
            <p:ph type="sldNum" sz="quarter" idx="10"/>
          </p:nvPr>
        </p:nvSpPr>
        <p:spPr/>
        <p:txBody>
          <a:bodyPr/>
          <a:lstStyle/>
          <a:p>
            <a:fld id="{FADB4F03-B4BF-438D-88E0-3919C620C1AF}" type="slidenum">
              <a:rPr lang="en-US" smtClean="0"/>
              <a:t>19</a:t>
            </a:fld>
            <a:endParaRPr lang="en-US"/>
          </a:p>
        </p:txBody>
      </p:sp>
    </p:spTree>
    <p:extLst>
      <p:ext uri="{BB962C8B-B14F-4D97-AF65-F5344CB8AC3E}">
        <p14:creationId xmlns:p14="http://schemas.microsoft.com/office/powerpoint/2010/main" val="106726052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1955, Dr. </a:t>
            </a:r>
            <a:r>
              <a:rPr lang="en-US" dirty="0" err="1"/>
              <a:t>Schmertmann</a:t>
            </a:r>
            <a:r>
              <a:rPr lang="en-US" dirty="0"/>
              <a:t> came up with an experimental method to correct consolidation curve. It is based on his personal observations that, disregarding the disturbance level, all the compression curves for one single soil merge at a stress level between 0.37e0 to 0.46e0. Dr. </a:t>
            </a:r>
            <a:r>
              <a:rPr lang="en-US" dirty="0" err="1"/>
              <a:t>Schmertmann</a:t>
            </a:r>
            <a:r>
              <a:rPr lang="en-US" dirty="0"/>
              <a:t> used 0.42e0 in his method for simplification.</a:t>
            </a:r>
          </a:p>
          <a:p>
            <a:r>
              <a:rPr lang="en-US" dirty="0"/>
              <a:t>He also developed these curves which are basically the difference between void ratio from a disturbed curve to the undisturbed curve, plotted against vertical effective stress.</a:t>
            </a:r>
          </a:p>
          <a:p>
            <a:pPr defTabSz="881390">
              <a:defRPr/>
            </a:pPr>
            <a:r>
              <a:rPr lang="en-US" dirty="0"/>
              <a:t>he believes that </a:t>
            </a:r>
            <a:r>
              <a:rPr lang="en-US" dirty="0">
                <a:latin typeface="Symbol" panose="05050102010706020507" pitchFamily="18" charset="2"/>
              </a:rPr>
              <a:t>these plots are </a:t>
            </a:r>
            <a:r>
              <a:rPr lang="en-US" dirty="0"/>
              <a:t>symmetric with the maximum at </a:t>
            </a:r>
            <a:r>
              <a:rPr lang="en-US" dirty="0" err="1">
                <a:latin typeface="Symbol" panose="05050102010706020507" pitchFamily="18" charset="2"/>
              </a:rPr>
              <a:t>s</a:t>
            </a:r>
            <a:r>
              <a:rPr lang="en-US" dirty="0" err="1"/>
              <a:t>’</a:t>
            </a:r>
            <a:r>
              <a:rPr lang="en-US" baseline="-25000" dirty="0" err="1"/>
              <a:t>p</a:t>
            </a:r>
            <a:r>
              <a:rPr lang="en-US" baseline="-25000" dirty="0"/>
              <a:t>.</a:t>
            </a:r>
            <a:endParaRPr lang="en-US" dirty="0"/>
          </a:p>
          <a:p>
            <a:endParaRPr lang="en-US" dirty="0"/>
          </a:p>
        </p:txBody>
      </p:sp>
      <p:sp>
        <p:nvSpPr>
          <p:cNvPr id="4" name="Slide Number Placeholder 3"/>
          <p:cNvSpPr>
            <a:spLocks noGrp="1"/>
          </p:cNvSpPr>
          <p:nvPr>
            <p:ph type="sldNum" sz="quarter" idx="5"/>
          </p:nvPr>
        </p:nvSpPr>
        <p:spPr/>
        <p:txBody>
          <a:bodyPr/>
          <a:lstStyle/>
          <a:p>
            <a:fld id="{73ABF0B4-4EE4-4F2B-AF04-2AEF9E908F0D}" type="slidenum">
              <a:rPr lang="en-US" smtClean="0"/>
              <a:t>20</a:t>
            </a:fld>
            <a:endParaRPr lang="en-US"/>
          </a:p>
        </p:txBody>
      </p:sp>
    </p:spTree>
    <p:extLst>
      <p:ext uri="{BB962C8B-B14F-4D97-AF65-F5344CB8AC3E}">
        <p14:creationId xmlns:p14="http://schemas.microsoft.com/office/powerpoint/2010/main" val="3749485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 how is it done? Casagrande is used to first estimate </a:t>
            </a:r>
            <a:r>
              <a:rPr lang="en-US" dirty="0" err="1"/>
              <a:t>s’p</a:t>
            </a:r>
            <a:r>
              <a:rPr lang="en-US" dirty="0"/>
              <a:t>. Then you go to the u-r curve and fine the point with coordinates s’v0 and e0. After that you need to determine </a:t>
            </a:r>
            <a:r>
              <a:rPr lang="en-US" dirty="0" err="1"/>
              <a:t>cr</a:t>
            </a:r>
            <a:r>
              <a:rPr lang="en-US" dirty="0"/>
              <a:t> slope from this u-r loop, and draw a parallel line to it from </a:t>
            </a:r>
            <a:r>
              <a:rPr lang="en-US" dirty="0" err="1"/>
              <a:t>s’vo</a:t>
            </a:r>
            <a:r>
              <a:rPr lang="en-US" dirty="0"/>
              <a:t> to your estimated </a:t>
            </a:r>
            <a:r>
              <a:rPr lang="en-US" dirty="0" err="1"/>
              <a:t>s’p</a:t>
            </a:r>
            <a:r>
              <a:rPr lang="en-US" dirty="0"/>
              <a:t> to reconstruct the recompression portion of curve. Then you find the 0.42e0 point, draw a horizontal line and continue the virgin compression part of the curve to intersect this line where recompression curve intersected. Now you determine De between curves at different points and plot it to see how symmetrical it is around </a:t>
            </a:r>
            <a:r>
              <a:rPr lang="en-US" dirty="0" err="1"/>
              <a:t>s’p</a:t>
            </a:r>
            <a:r>
              <a:rPr lang="en-US" dirty="0"/>
              <a:t>.</a:t>
            </a:r>
          </a:p>
          <a:p>
            <a:r>
              <a:rPr lang="en-US" dirty="0"/>
              <a:t>Not bad, huh? But you just got started. You need to do the same process over and over again to find the most symmetric plot and it can take many iterations depending on how disturbed the sample is. For simplification, some engineers only do the first step and stop. It gives better results than not doing the process at all. We call this method “Simplified </a:t>
            </a:r>
            <a:r>
              <a:rPr lang="en-US" dirty="0" err="1"/>
              <a:t>Schmertmann</a:t>
            </a:r>
            <a:r>
              <a:rPr lang="en-US" dirty="0"/>
              <a:t>”</a:t>
            </a:r>
          </a:p>
          <a:p>
            <a:r>
              <a:rPr lang="en-US" dirty="0"/>
              <a:t>As you see this method can be very time consuming and that’s why most practicing engineers do not use it in practice.</a:t>
            </a:r>
          </a:p>
          <a:p>
            <a:r>
              <a:rPr lang="en-US" dirty="0"/>
              <a:t>Another problem with this method is that it is highly dependent on Cr as it does not correct for it, and only corrects for Cc and </a:t>
            </a:r>
            <a:r>
              <a:rPr lang="en-US" dirty="0" err="1"/>
              <a:t>s’p</a:t>
            </a:r>
            <a:r>
              <a:rPr lang="en-US" dirty="0"/>
              <a:t>.</a:t>
            </a:r>
          </a:p>
          <a:p>
            <a:endParaRPr lang="en-US" dirty="0"/>
          </a:p>
        </p:txBody>
      </p:sp>
      <p:sp>
        <p:nvSpPr>
          <p:cNvPr id="4" name="Slide Number Placeholder 3"/>
          <p:cNvSpPr>
            <a:spLocks noGrp="1"/>
          </p:cNvSpPr>
          <p:nvPr>
            <p:ph type="sldNum" sz="quarter" idx="10"/>
          </p:nvPr>
        </p:nvSpPr>
        <p:spPr/>
        <p:txBody>
          <a:bodyPr/>
          <a:lstStyle/>
          <a:p>
            <a:fld id="{FADB4F03-B4BF-438D-88E0-3919C620C1AF}" type="slidenum">
              <a:rPr lang="en-US" smtClean="0"/>
              <a:t>21</a:t>
            </a:fld>
            <a:endParaRPr lang="en-US"/>
          </a:p>
        </p:txBody>
      </p:sp>
    </p:spTree>
    <p:extLst>
      <p:ext uri="{BB962C8B-B14F-4D97-AF65-F5344CB8AC3E}">
        <p14:creationId xmlns:p14="http://schemas.microsoft.com/office/powerpoint/2010/main" val="386776750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Practicing engineers are interested in using empirical correlations as an affordable initial tool.</a:t>
            </a:r>
          </a:p>
          <a:p>
            <a:endParaRPr lang="en-US" dirty="0"/>
          </a:p>
          <a:p>
            <a:pPr defTabSz="881390">
              <a:defRPr/>
            </a:pPr>
            <a:r>
              <a:rPr lang="en-US" dirty="0"/>
              <a:t>One important issue with these correlations is that they are data specific and should be used with caution only in the range of the soils they are developed from. In many cases there is not enough information regarding the soil used in the database and how they were determined (e.g. what method was used to determine LL. Using Fall Cone vs Casagrande cup can lead to significantly different results in organic soils).</a:t>
            </a:r>
          </a:p>
          <a:p>
            <a:pPr defTabSz="881390">
              <a:defRPr/>
            </a:pPr>
            <a:r>
              <a:rPr lang="en-US" dirty="0"/>
              <a:t>Sample disturbance is not considered in developing many of the correlations.</a:t>
            </a:r>
          </a:p>
          <a:p>
            <a:pPr defTabSz="881390">
              <a:defRPr/>
            </a:pPr>
            <a:r>
              <a:rPr lang="en-US" dirty="0"/>
              <a:t>They also are not a substitute for laboratory testing and are developed only as an additional tool for engineers.</a:t>
            </a:r>
          </a:p>
          <a:p>
            <a:endParaRPr lang="en-US" dirty="0"/>
          </a:p>
        </p:txBody>
      </p:sp>
      <p:sp>
        <p:nvSpPr>
          <p:cNvPr id="4" name="Slide Number Placeholder 3"/>
          <p:cNvSpPr>
            <a:spLocks noGrp="1"/>
          </p:cNvSpPr>
          <p:nvPr>
            <p:ph type="sldNum" sz="quarter" idx="10"/>
          </p:nvPr>
        </p:nvSpPr>
        <p:spPr/>
        <p:txBody>
          <a:bodyPr/>
          <a:lstStyle/>
          <a:p>
            <a:fld id="{FADB4F03-B4BF-438D-88E0-3919C620C1AF}" type="slidenum">
              <a:rPr lang="en-US" smtClean="0"/>
              <a:t>22</a:t>
            </a:fld>
            <a:endParaRPr lang="en-US"/>
          </a:p>
        </p:txBody>
      </p:sp>
    </p:spTree>
    <p:extLst>
      <p:ext uri="{BB962C8B-B14F-4D97-AF65-F5344CB8AC3E}">
        <p14:creationId xmlns:p14="http://schemas.microsoft.com/office/powerpoint/2010/main" val="114754773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881390">
              <a:defRPr/>
            </a:pPr>
            <a:r>
              <a:rPr lang="en-US" dirty="0"/>
              <a:t>Compression index is …  consolidation curve</a:t>
            </a:r>
          </a:p>
          <a:p>
            <a:pPr defTabSz="881390">
              <a:defRPr/>
            </a:pPr>
            <a:r>
              <a:rPr lang="en-US" dirty="0"/>
              <a:t>Many empirical correlation have been developed for determination of C</a:t>
            </a:r>
            <a:r>
              <a:rPr lang="en-US" baseline="-25000" dirty="0"/>
              <a:t>c</a:t>
            </a:r>
            <a:r>
              <a:rPr lang="en-US" dirty="0"/>
              <a:t> from index parameters.</a:t>
            </a:r>
          </a:p>
          <a:p>
            <a:pPr defTabSz="881390">
              <a:defRPr/>
            </a:pPr>
            <a:r>
              <a:rPr lang="en-US" dirty="0"/>
              <a:t>There are very few correlations for organic soils compared to the inorganic soils.</a:t>
            </a:r>
          </a:p>
          <a:p>
            <a:endParaRPr lang="en-US" dirty="0"/>
          </a:p>
          <a:p>
            <a:r>
              <a:rPr lang="en-US" dirty="0"/>
              <a:t>In most studies it is not mentioned if the sample quality has been considered and whether the Cc values have been corrected for the effected of sample disturbance.</a:t>
            </a:r>
          </a:p>
        </p:txBody>
      </p:sp>
      <p:sp>
        <p:nvSpPr>
          <p:cNvPr id="4" name="Slide Number Placeholder 3"/>
          <p:cNvSpPr>
            <a:spLocks noGrp="1"/>
          </p:cNvSpPr>
          <p:nvPr>
            <p:ph type="sldNum" sz="quarter" idx="10"/>
          </p:nvPr>
        </p:nvSpPr>
        <p:spPr/>
        <p:txBody>
          <a:bodyPr/>
          <a:lstStyle/>
          <a:p>
            <a:fld id="{FADB4F03-B4BF-438D-88E0-3919C620C1AF}" type="slidenum">
              <a:rPr lang="en-US" smtClean="0"/>
              <a:t>23</a:t>
            </a:fld>
            <a:endParaRPr lang="en-US"/>
          </a:p>
        </p:txBody>
      </p:sp>
    </p:spTree>
    <p:extLst>
      <p:ext uri="{BB962C8B-B14F-4D97-AF65-F5344CB8AC3E}">
        <p14:creationId xmlns:p14="http://schemas.microsoft.com/office/powerpoint/2010/main" val="219775826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1162050"/>
            <a:ext cx="5575300" cy="3136900"/>
          </a:xfrm>
        </p:spPr>
      </p:sp>
      <p:sp>
        <p:nvSpPr>
          <p:cNvPr id="3" name="Notes Placeholder 2"/>
          <p:cNvSpPr>
            <a:spLocks noGrp="1"/>
          </p:cNvSpPr>
          <p:nvPr>
            <p:ph type="body" idx="1"/>
            <p:custDataLst>
              <p:tags r:id="rId1"/>
            </p:custDataLst>
          </p:nvPr>
        </p:nvSpPr>
        <p:spPr/>
        <p:txBody>
          <a:bodyPr/>
          <a:lstStyle/>
          <a:p>
            <a:endParaRPr lang="en-US" dirty="0"/>
          </a:p>
        </p:txBody>
      </p:sp>
      <p:sp>
        <p:nvSpPr>
          <p:cNvPr id="4" name="Slide Number Placeholder 3"/>
          <p:cNvSpPr>
            <a:spLocks noGrp="1"/>
          </p:cNvSpPr>
          <p:nvPr>
            <p:ph type="sldNum" sz="quarter" idx="10"/>
          </p:nvPr>
        </p:nvSpPr>
        <p:spPr/>
        <p:txBody>
          <a:bodyPr/>
          <a:lstStyle/>
          <a:p>
            <a:fld id="{73ABF0B4-4EE4-4F2B-AF04-2AEF9E908F0D}" type="slidenum">
              <a:rPr lang="en-US" smtClean="0"/>
              <a:t>2</a:t>
            </a:fld>
            <a:endParaRPr lang="en-US"/>
          </a:p>
        </p:txBody>
      </p:sp>
    </p:spTree>
    <p:extLst>
      <p:ext uri="{BB962C8B-B14F-4D97-AF65-F5344CB8AC3E}">
        <p14:creationId xmlns:p14="http://schemas.microsoft.com/office/powerpoint/2010/main" val="419271069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881390">
              <a:defRPr/>
            </a:pPr>
            <a:r>
              <a:rPr lang="en-US" dirty="0"/>
              <a:t>In this table you can see some examples of the correlations. As you see, initial void ratio, natural water content, and liquid limit are the most common properties to chose as they are the easiest to determine. However, Sridharan and Nagaraj (2000) reported that compressibility behavior can be very different for soils with similar LL, but different plasticity limit. Therefore, they recommended use of SI or PI as they are more representative parameters.</a:t>
            </a:r>
          </a:p>
          <a:p>
            <a:endParaRPr lang="en-US" dirty="0"/>
          </a:p>
        </p:txBody>
      </p:sp>
      <p:sp>
        <p:nvSpPr>
          <p:cNvPr id="4" name="Slide Number Placeholder 3"/>
          <p:cNvSpPr>
            <a:spLocks noGrp="1"/>
          </p:cNvSpPr>
          <p:nvPr>
            <p:ph type="sldNum" sz="quarter" idx="10"/>
          </p:nvPr>
        </p:nvSpPr>
        <p:spPr/>
        <p:txBody>
          <a:bodyPr/>
          <a:lstStyle/>
          <a:p>
            <a:fld id="{FADB4F03-B4BF-438D-88E0-3919C620C1AF}" type="slidenum">
              <a:rPr lang="en-US" smtClean="0"/>
              <a:t>24</a:t>
            </a:fld>
            <a:endParaRPr lang="en-US"/>
          </a:p>
        </p:txBody>
      </p:sp>
    </p:spTree>
    <p:extLst>
      <p:ext uri="{BB962C8B-B14F-4D97-AF65-F5344CB8AC3E}">
        <p14:creationId xmlns:p14="http://schemas.microsoft.com/office/powerpoint/2010/main" val="14393964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881390">
              <a:defRPr/>
            </a:pPr>
            <a:r>
              <a:rPr lang="en-US" dirty="0"/>
              <a:t>Cr is … of consolidation curve .</a:t>
            </a:r>
          </a:p>
          <a:p>
            <a:pPr defTabSz="881390">
              <a:defRPr/>
            </a:pPr>
            <a:r>
              <a:rPr lang="en-US" dirty="0"/>
              <a:t>C</a:t>
            </a:r>
            <a:r>
              <a:rPr lang="en-US" baseline="-25000" dirty="0"/>
              <a:t>r</a:t>
            </a:r>
            <a:r>
              <a:rPr lang="en-US" dirty="0"/>
              <a:t> is dependent on sample quality and can be significantly overestimated if determined from a consolidation test ran on a very disturbed specimen.</a:t>
            </a:r>
          </a:p>
          <a:p>
            <a:pPr defTabSz="881390">
              <a:defRPr/>
            </a:pPr>
            <a:r>
              <a:rPr lang="en-US" dirty="0"/>
              <a:t>It is less critical in settlement calculations in comparison with C</a:t>
            </a:r>
            <a:r>
              <a:rPr lang="en-US" baseline="-25000" dirty="0"/>
              <a:t>c</a:t>
            </a:r>
            <a:r>
              <a:rPr lang="en-US" dirty="0"/>
              <a:t> as magnitude of strain in virgin compression is much higher than in the recompression. As a result, in practice C</a:t>
            </a:r>
            <a:r>
              <a:rPr lang="en-US" baseline="-25000" dirty="0"/>
              <a:t>r</a:t>
            </a:r>
            <a:r>
              <a:rPr lang="en-US" baseline="0" dirty="0"/>
              <a:t> is typically estimated as a function of C</a:t>
            </a:r>
            <a:r>
              <a:rPr lang="en-US" baseline="-25000" dirty="0"/>
              <a:t>c</a:t>
            </a:r>
            <a:r>
              <a:rPr lang="en-US" baseline="0" dirty="0"/>
              <a:t>.</a:t>
            </a:r>
          </a:p>
          <a:p>
            <a:pPr defTabSz="881390">
              <a:defRPr/>
            </a:pPr>
            <a:r>
              <a:rPr lang="en-US" dirty="0" err="1"/>
              <a:t>Terzaghi</a:t>
            </a:r>
            <a:r>
              <a:rPr lang="en-US" dirty="0"/>
              <a:t> et al (1996) recommends </a:t>
            </a:r>
            <a:r>
              <a:rPr lang="en-US" dirty="0" err="1"/>
              <a:t>cr</a:t>
            </a:r>
            <a:r>
              <a:rPr lang="en-US" dirty="0"/>
              <a:t> to be determined from consolidation tests on high quality specimens or from empirical correlations.</a:t>
            </a:r>
          </a:p>
          <a:p>
            <a:pPr defTabSz="881390">
              <a:defRPr/>
            </a:pPr>
            <a:r>
              <a:rPr lang="en-US" baseline="0" dirty="0"/>
              <a:t>They suggest </a:t>
            </a:r>
            <a:r>
              <a:rPr lang="en-US" dirty="0"/>
              <a:t>C</a:t>
            </a:r>
            <a:r>
              <a:rPr lang="en-US" baseline="-25000" dirty="0"/>
              <a:t>r</a:t>
            </a:r>
            <a:r>
              <a:rPr lang="en-US" dirty="0"/>
              <a:t>/C</a:t>
            </a:r>
            <a:r>
              <a:rPr lang="en-US" baseline="-25000" dirty="0"/>
              <a:t>c</a:t>
            </a:r>
            <a:r>
              <a:rPr lang="en-US" dirty="0"/>
              <a:t> ranges from 0.02 to 0.20. Where smaller values are related to highly structed soft clays and higher values correspond to stiff clays.</a:t>
            </a:r>
          </a:p>
          <a:p>
            <a:pPr defTabSz="881390">
              <a:defRPr/>
            </a:pPr>
            <a:r>
              <a:rPr lang="en-US" dirty="0"/>
              <a:t>Some limited studies have also reported similar empirical correlations for determination of C</a:t>
            </a:r>
            <a:r>
              <a:rPr lang="en-US" baseline="-25000" dirty="0"/>
              <a:t>r</a:t>
            </a:r>
            <a:r>
              <a:rPr lang="en-US" dirty="0"/>
              <a:t>.  Usually there is more scatter in recompression index data compared to compression index which can be due to the varying degrees of disturbance in different specimens.</a:t>
            </a:r>
          </a:p>
          <a:p>
            <a:pPr defTabSz="881390">
              <a:defRPr/>
            </a:pPr>
            <a:r>
              <a:rPr lang="en-US" dirty="0"/>
              <a:t>In many of these studies it is not reported how these C</a:t>
            </a:r>
            <a:r>
              <a:rPr lang="en-US" baseline="-25000" dirty="0"/>
              <a:t>r</a:t>
            </a:r>
            <a:r>
              <a:rPr lang="en-US" baseline="0" dirty="0"/>
              <a:t> values are determined and although sample disturbance is a critical factor, it is not reported whether sample disturbance is taken into account or not. </a:t>
            </a:r>
            <a:endParaRPr lang="en-US" dirty="0"/>
          </a:p>
        </p:txBody>
      </p:sp>
      <p:sp>
        <p:nvSpPr>
          <p:cNvPr id="4" name="Slide Number Placeholder 3"/>
          <p:cNvSpPr>
            <a:spLocks noGrp="1"/>
          </p:cNvSpPr>
          <p:nvPr>
            <p:ph type="sldNum" sz="quarter" idx="10"/>
          </p:nvPr>
        </p:nvSpPr>
        <p:spPr/>
        <p:txBody>
          <a:bodyPr/>
          <a:lstStyle/>
          <a:p>
            <a:fld id="{FADB4F03-B4BF-438D-88E0-3919C620C1AF}" type="slidenum">
              <a:rPr lang="en-US" smtClean="0"/>
              <a:t>25</a:t>
            </a:fld>
            <a:endParaRPr lang="en-US"/>
          </a:p>
        </p:txBody>
      </p:sp>
    </p:spTree>
    <p:extLst>
      <p:ext uri="{BB962C8B-B14F-4D97-AF65-F5344CB8AC3E}">
        <p14:creationId xmlns:p14="http://schemas.microsoft.com/office/powerpoint/2010/main" val="31508470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this table also you can see some examples of the correlations developed for the determination of compression index from index properties. As you see, initial void ratio, natural water content, and liquid limit are the most common properties to chose as they are the easiest to determine. Recompression index will be discussed more thoroughly later.</a:t>
            </a:r>
          </a:p>
          <a:p>
            <a:pPr algn="l"/>
            <a:r>
              <a:rPr lang="en-US" dirty="0" err="1"/>
              <a:t>e</a:t>
            </a:r>
            <a:r>
              <a:rPr lang="en-US" baseline="-25000" dirty="0" err="1"/>
              <a:t>L</a:t>
            </a:r>
            <a:r>
              <a:rPr lang="en-US" baseline="0" dirty="0"/>
              <a:t> being LL * Gs</a:t>
            </a:r>
            <a:endParaRPr lang="en-US" dirty="0"/>
          </a:p>
          <a:p>
            <a:endParaRPr lang="en-US" dirty="0"/>
          </a:p>
        </p:txBody>
      </p:sp>
      <p:sp>
        <p:nvSpPr>
          <p:cNvPr id="4" name="Slide Number Placeholder 3"/>
          <p:cNvSpPr>
            <a:spLocks noGrp="1"/>
          </p:cNvSpPr>
          <p:nvPr>
            <p:ph type="sldNum" sz="quarter" idx="10"/>
          </p:nvPr>
        </p:nvSpPr>
        <p:spPr/>
        <p:txBody>
          <a:bodyPr/>
          <a:lstStyle/>
          <a:p>
            <a:fld id="{FADB4F03-B4BF-438D-88E0-3919C620C1AF}" type="slidenum">
              <a:rPr lang="en-US" smtClean="0"/>
              <a:t>26</a:t>
            </a:fld>
            <a:endParaRPr lang="en-US"/>
          </a:p>
        </p:txBody>
      </p:sp>
    </p:spTree>
    <p:extLst>
      <p:ext uri="{BB962C8B-B14F-4D97-AF65-F5344CB8AC3E}">
        <p14:creationId xmlns:p14="http://schemas.microsoft.com/office/powerpoint/2010/main" val="20646930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881390">
              <a:defRPr/>
            </a:pPr>
            <a:r>
              <a:rPr lang="en-US" dirty="0"/>
              <a:t>c</a:t>
            </a:r>
            <a:r>
              <a:rPr lang="en-US" baseline="-25000" dirty="0"/>
              <a:t>v</a:t>
            </a:r>
            <a:r>
              <a:rPr lang="en-US" dirty="0"/>
              <a:t> is the parameter representing rate of settlement. For a certain soil, c</a:t>
            </a:r>
            <a:r>
              <a:rPr lang="en-US" baseline="-25000" dirty="0"/>
              <a:t>v</a:t>
            </a:r>
            <a:r>
              <a:rPr lang="en-US" dirty="0"/>
              <a:t> is highly related to the stress it is studied at (the picture shown in sample disturbance). It is also affected by sample disturbance, …</a:t>
            </a:r>
          </a:p>
          <a:p>
            <a:r>
              <a:rPr lang="en-US" dirty="0"/>
              <a:t>Carrier (1985) proposed this correlation for c</a:t>
            </a:r>
            <a:r>
              <a:rPr lang="en-US" baseline="-25000" dirty="0"/>
              <a:t>v</a:t>
            </a:r>
            <a:endParaRPr lang="en-US" dirty="0"/>
          </a:p>
        </p:txBody>
      </p:sp>
      <p:sp>
        <p:nvSpPr>
          <p:cNvPr id="4" name="Slide Number Placeholder 3"/>
          <p:cNvSpPr>
            <a:spLocks noGrp="1"/>
          </p:cNvSpPr>
          <p:nvPr>
            <p:ph type="sldNum" sz="quarter" idx="10"/>
          </p:nvPr>
        </p:nvSpPr>
        <p:spPr/>
        <p:txBody>
          <a:bodyPr/>
          <a:lstStyle/>
          <a:p>
            <a:fld id="{FADB4F03-B4BF-438D-88E0-3919C620C1AF}" type="slidenum">
              <a:rPr lang="en-US" smtClean="0"/>
              <a:t>27</a:t>
            </a:fld>
            <a:endParaRPr lang="en-US"/>
          </a:p>
        </p:txBody>
      </p:sp>
    </p:spTree>
    <p:extLst>
      <p:ext uri="{BB962C8B-B14F-4D97-AF65-F5344CB8AC3E}">
        <p14:creationId xmlns:p14="http://schemas.microsoft.com/office/powerpoint/2010/main" val="300932201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881390">
              <a:defRPr/>
            </a:pPr>
            <a:r>
              <a:rPr lang="en-US" dirty="0"/>
              <a:t>This plot by U.S. Navy (1986) is probably the most commonly used correlation. </a:t>
            </a:r>
          </a:p>
          <a:p>
            <a:pPr marL="165261" indent="-165261" defTabSz="881390">
              <a:buFontTx/>
              <a:buChar char="-"/>
              <a:defRPr/>
            </a:pPr>
            <a:r>
              <a:rPr lang="en-US" dirty="0"/>
              <a:t>Correlates cv to LL</a:t>
            </a:r>
          </a:p>
          <a:p>
            <a:pPr marL="165261" indent="-165261" defTabSz="881390">
              <a:buFontTx/>
              <a:buChar char="-"/>
              <a:defRPr/>
            </a:pPr>
            <a:r>
              <a:rPr lang="en-US" dirty="0"/>
              <a:t>Up to 160% LL and not valid for high LL organic soils</a:t>
            </a:r>
          </a:p>
          <a:p>
            <a:pPr marL="165261" indent="-165261" defTabSz="881390">
              <a:buFontTx/>
              <a:buChar char="-"/>
              <a:defRPr/>
            </a:pPr>
            <a:r>
              <a:rPr lang="en-US" dirty="0"/>
              <a:t>Three lines: top recompression, middle virgin compression, and bottom remolded samples</a:t>
            </a:r>
          </a:p>
          <a:p>
            <a:pPr marL="165261" indent="-165261" defTabSz="881390">
              <a:buFontTx/>
              <a:buChar char="-"/>
              <a:defRPr/>
            </a:pPr>
            <a:r>
              <a:rPr lang="en-US" dirty="0"/>
              <a:t>There are no data points to see the scatter in the data.</a:t>
            </a:r>
          </a:p>
          <a:p>
            <a:pPr defTabSz="881390">
              <a:defRPr/>
            </a:pPr>
            <a:endParaRPr lang="en-US" dirty="0"/>
          </a:p>
        </p:txBody>
      </p:sp>
      <p:sp>
        <p:nvSpPr>
          <p:cNvPr id="4" name="Slide Number Placeholder 3"/>
          <p:cNvSpPr>
            <a:spLocks noGrp="1"/>
          </p:cNvSpPr>
          <p:nvPr>
            <p:ph type="sldNum" sz="quarter" idx="10"/>
          </p:nvPr>
        </p:nvSpPr>
        <p:spPr/>
        <p:txBody>
          <a:bodyPr/>
          <a:lstStyle/>
          <a:p>
            <a:fld id="{FADB4F03-B4BF-438D-88E0-3919C620C1AF}" type="slidenum">
              <a:rPr lang="en-US" smtClean="0"/>
              <a:t>28</a:t>
            </a:fld>
            <a:endParaRPr lang="en-US"/>
          </a:p>
        </p:txBody>
      </p:sp>
    </p:spTree>
    <p:extLst>
      <p:ext uri="{BB962C8B-B14F-4D97-AF65-F5344CB8AC3E}">
        <p14:creationId xmlns:p14="http://schemas.microsoft.com/office/powerpoint/2010/main" val="160917039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881390">
              <a:defRPr/>
            </a:pPr>
            <a:r>
              <a:rPr lang="en-US" dirty="0"/>
              <a:t>So in conclusion, there are no studies of empirical correlations between consolidation parameters and index parameters for high liquid limit, organic soils from coastal LA.</a:t>
            </a:r>
          </a:p>
        </p:txBody>
      </p:sp>
      <p:sp>
        <p:nvSpPr>
          <p:cNvPr id="4" name="Slide Number Placeholder 3"/>
          <p:cNvSpPr>
            <a:spLocks noGrp="1"/>
          </p:cNvSpPr>
          <p:nvPr>
            <p:ph type="sldNum" sz="quarter" idx="10"/>
          </p:nvPr>
        </p:nvSpPr>
        <p:spPr/>
        <p:txBody>
          <a:bodyPr/>
          <a:lstStyle/>
          <a:p>
            <a:fld id="{FADB4F03-B4BF-438D-88E0-3919C620C1AF}" type="slidenum">
              <a:rPr lang="en-US" smtClean="0"/>
              <a:t>29</a:t>
            </a:fld>
            <a:endParaRPr lang="en-US"/>
          </a:p>
        </p:txBody>
      </p:sp>
    </p:spTree>
    <p:extLst>
      <p:ext uri="{BB962C8B-B14F-4D97-AF65-F5344CB8AC3E}">
        <p14:creationId xmlns:p14="http://schemas.microsoft.com/office/powerpoint/2010/main" val="21556337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first step was to gather the data!</a:t>
            </a:r>
          </a:p>
          <a:p>
            <a:r>
              <a:rPr lang="en-US" dirty="0"/>
              <a:t>Range of data …</a:t>
            </a:r>
          </a:p>
        </p:txBody>
      </p:sp>
      <p:sp>
        <p:nvSpPr>
          <p:cNvPr id="4" name="Slide Number Placeholder 3"/>
          <p:cNvSpPr>
            <a:spLocks noGrp="1"/>
          </p:cNvSpPr>
          <p:nvPr>
            <p:ph type="sldNum" sz="quarter" idx="10"/>
          </p:nvPr>
        </p:nvSpPr>
        <p:spPr/>
        <p:txBody>
          <a:bodyPr/>
          <a:lstStyle/>
          <a:p>
            <a:fld id="{48267FF1-5863-4C06-BEE3-FEB65403D2C6}" type="slidenum">
              <a:rPr lang="en-US" smtClean="0"/>
              <a:t>30</a:t>
            </a:fld>
            <a:endParaRPr lang="en-US"/>
          </a:p>
        </p:txBody>
      </p:sp>
    </p:spTree>
    <p:extLst>
      <p:ext uri="{BB962C8B-B14F-4D97-AF65-F5344CB8AC3E}">
        <p14:creationId xmlns:p14="http://schemas.microsoft.com/office/powerpoint/2010/main" val="191349449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Before determining consolidation properties, sample disturbance was estimated. A lot of samples were classified as disturbed which is due to the very soft nature of the soils studied. In addition, none of the existing sample quality determinations methods is developed for high plasticity and organic soils we deal with here. </a:t>
            </a:r>
          </a:p>
          <a:p>
            <a:r>
              <a:rPr lang="en-US" dirty="0"/>
              <a:t>Performing </a:t>
            </a:r>
            <a:r>
              <a:rPr lang="en-US" dirty="0" err="1"/>
              <a:t>Schmertmann</a:t>
            </a:r>
            <a:r>
              <a:rPr lang="en-US" dirty="0"/>
              <a:t> method on 280 samples was a time-consuming task even for a grad student with nothing else to do! We developed a MATLAB code to help with the process, but it still was too slow! This figure shows </a:t>
            </a:r>
            <a:r>
              <a:rPr lang="en-US" dirty="0" err="1"/>
              <a:t>Schmertmann</a:t>
            </a:r>
            <a:r>
              <a:rPr lang="en-US" dirty="0"/>
              <a:t> vs Simplified </a:t>
            </a:r>
            <a:r>
              <a:rPr lang="en-US" dirty="0" err="1"/>
              <a:t>Schmertmann</a:t>
            </a:r>
            <a:r>
              <a:rPr lang="en-US" dirty="0"/>
              <a:t> performed on around 20 samples. You see that the results are in relatively good agreement, specifically for compression index less than 1.</a:t>
            </a:r>
          </a:p>
          <a:p>
            <a:r>
              <a:rPr lang="en-US" dirty="0"/>
              <a:t>These results convinced us that Simplified </a:t>
            </a:r>
            <a:r>
              <a:rPr lang="en-US" dirty="0" err="1"/>
              <a:t>Schmertmann</a:t>
            </a:r>
            <a:r>
              <a:rPr lang="en-US" dirty="0"/>
              <a:t> method produces acceptable values to correct the effects of disturbance and is a practical approach.</a:t>
            </a:r>
          </a:p>
          <a:p>
            <a:r>
              <a:rPr lang="en-US" dirty="0"/>
              <a:t>To determine </a:t>
            </a:r>
            <a:r>
              <a:rPr lang="en-US" dirty="0" err="1"/>
              <a:t>c</a:t>
            </a:r>
            <a:r>
              <a:rPr lang="en-US" baseline="-25000" dirty="0" err="1"/>
              <a:t>r</a:t>
            </a:r>
            <a:r>
              <a:rPr lang="en-US" dirty="0"/>
              <a:t> we used the slope of unloading-reloading loop from in situ effective stress to </a:t>
            </a:r>
            <a:r>
              <a:rPr lang="en-US" dirty="0" err="1"/>
              <a:t>preconsolidation</a:t>
            </a:r>
            <a:r>
              <a:rPr lang="en-US" dirty="0"/>
              <a:t> stress.</a:t>
            </a:r>
          </a:p>
          <a:p>
            <a:r>
              <a:rPr lang="en-US" dirty="0" err="1"/>
              <a:t>C</a:t>
            </a:r>
            <a:r>
              <a:rPr lang="en-US" baseline="-25000" dirty="0" err="1"/>
              <a:t>v</a:t>
            </a:r>
            <a:r>
              <a:rPr lang="en-US" baseline="0" dirty="0"/>
              <a:t> was calculated using Taylor (1948) method.</a:t>
            </a:r>
            <a:endParaRPr lang="en-US" dirty="0"/>
          </a:p>
          <a:p>
            <a:endParaRPr lang="en-US" dirty="0"/>
          </a:p>
        </p:txBody>
      </p:sp>
      <p:sp>
        <p:nvSpPr>
          <p:cNvPr id="4" name="Slide Number Placeholder 3"/>
          <p:cNvSpPr>
            <a:spLocks noGrp="1"/>
          </p:cNvSpPr>
          <p:nvPr>
            <p:ph type="sldNum" sz="quarter" idx="10"/>
          </p:nvPr>
        </p:nvSpPr>
        <p:spPr/>
        <p:txBody>
          <a:bodyPr/>
          <a:lstStyle/>
          <a:p>
            <a:fld id="{48267FF1-5863-4C06-BEE3-FEB65403D2C6}" type="slidenum">
              <a:rPr lang="en-US" smtClean="0"/>
              <a:t>31</a:t>
            </a:fld>
            <a:endParaRPr lang="en-US"/>
          </a:p>
        </p:txBody>
      </p:sp>
    </p:spTree>
    <p:extLst>
      <p:ext uri="{BB962C8B-B14F-4D97-AF65-F5344CB8AC3E}">
        <p14:creationId xmlns:p14="http://schemas.microsoft.com/office/powerpoint/2010/main" val="358402778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At this stage all the data was ready for looking at different possible correlations. We studied Cr, Cc, and cv against more basic soil parameters including LL, PL, PI, w, e, dry unit weight, total unit weight, etc. We also looked at both single and multiple regressions. Multiple regression correlations do not notably improve the quality of the correlations. However dividing the database into organic and inorganic improved accuracy of most correlations. At this stage, unreliable data points were removed from the database. We had very few outliers in this study.</a:t>
            </a:r>
          </a:p>
          <a:p>
            <a:pPr defTabSz="881390">
              <a:defRPr/>
            </a:pPr>
            <a:r>
              <a:rPr lang="en-US" dirty="0"/>
              <a:t>There was considerably higher scatter in Cr data and it seemed appropriate to determine Cr from Cc using conventional ratios.</a:t>
            </a:r>
          </a:p>
          <a:p>
            <a:pPr defTabSz="881390">
              <a:defRPr/>
            </a:pPr>
            <a:endParaRPr lang="en-US" dirty="0"/>
          </a:p>
          <a:p>
            <a:pPr defTabSz="881390">
              <a:defRPr/>
            </a:pPr>
            <a:r>
              <a:rPr lang="en-US" dirty="0"/>
              <a:t>A concern was the stresses at which you want to determine cv. In the projects one can argue that the correct stress is in situ effective stress plus the surcharge from the construction, but here we needed to provide this data at some reference stresses to be able to look at them all together. Therefore we decided to determine cv at </a:t>
            </a:r>
            <a:r>
              <a:rPr lang="en-US" dirty="0" err="1"/>
              <a:t>s’p</a:t>
            </a:r>
            <a:r>
              <a:rPr lang="en-US" dirty="0"/>
              <a:t> and 5s’p. </a:t>
            </a:r>
            <a:r>
              <a:rPr lang="en-US" dirty="0" err="1"/>
              <a:t>s’p</a:t>
            </a:r>
            <a:r>
              <a:rPr lang="en-US" dirty="0"/>
              <a:t> was chosen as representative of recompression stage assuming that cv does not change in the recompression zone, which is not an unreasonable assumption., and 5s’p was chosen as representative of NC.</a:t>
            </a:r>
          </a:p>
          <a:p>
            <a:pPr defTabSz="881390">
              <a:defRPr/>
            </a:pPr>
            <a:endParaRPr lang="en-US" dirty="0"/>
          </a:p>
          <a:p>
            <a:pPr defTabSz="881390">
              <a:defRPr/>
            </a:pPr>
            <a:r>
              <a:rPr lang="en-US" dirty="0"/>
              <a:t>This table shows the correlations investigated and degree of correlation for these correlations. You can see that Cc has the best correlations.</a:t>
            </a:r>
          </a:p>
          <a:p>
            <a:endParaRPr lang="en-US" dirty="0"/>
          </a:p>
        </p:txBody>
      </p:sp>
      <p:sp>
        <p:nvSpPr>
          <p:cNvPr id="4" name="Slide Number Placeholder 3"/>
          <p:cNvSpPr>
            <a:spLocks noGrp="1"/>
          </p:cNvSpPr>
          <p:nvPr>
            <p:ph type="sldNum" sz="quarter" idx="10"/>
          </p:nvPr>
        </p:nvSpPr>
        <p:spPr/>
        <p:txBody>
          <a:bodyPr/>
          <a:lstStyle/>
          <a:p>
            <a:fld id="{FADB4F03-B4BF-438D-88E0-3919C620C1AF}" type="slidenum">
              <a:rPr lang="en-US" smtClean="0"/>
              <a:t>32</a:t>
            </a:fld>
            <a:endParaRPr lang="en-US"/>
          </a:p>
        </p:txBody>
      </p:sp>
    </p:spTree>
    <p:extLst>
      <p:ext uri="{BB962C8B-B14F-4D97-AF65-F5344CB8AC3E}">
        <p14:creationId xmlns:p14="http://schemas.microsoft.com/office/powerpoint/2010/main" val="317254818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These two plots show the </a:t>
            </a:r>
            <a:r>
              <a:rPr lang="en-US" dirty="0" err="1"/>
              <a:t>preconsolidation</a:t>
            </a:r>
            <a:r>
              <a:rPr lang="en-US" dirty="0"/>
              <a:t> stress and OCR data vs depth. You can see that there is a lot of scatter in the data and no trend with depth is observed which was expected from the </a:t>
            </a:r>
            <a:r>
              <a:rPr lang="en-US" dirty="0" err="1"/>
              <a:t>begining</a:t>
            </a:r>
            <a:r>
              <a:rPr lang="en-US" dirty="0"/>
              <a:t>. However, as expected OCR is higher in shallow depths and decreases with depth. </a:t>
            </a:r>
          </a:p>
        </p:txBody>
      </p:sp>
      <p:sp>
        <p:nvSpPr>
          <p:cNvPr id="4" name="Slide Number Placeholder 3"/>
          <p:cNvSpPr>
            <a:spLocks noGrp="1"/>
          </p:cNvSpPr>
          <p:nvPr>
            <p:ph type="sldNum" sz="quarter" idx="10"/>
          </p:nvPr>
        </p:nvSpPr>
        <p:spPr/>
        <p:txBody>
          <a:bodyPr/>
          <a:lstStyle/>
          <a:p>
            <a:fld id="{48267FF1-5863-4C06-BEE3-FEB65403D2C6}" type="slidenum">
              <a:rPr lang="en-US" smtClean="0"/>
              <a:t>33</a:t>
            </a:fld>
            <a:endParaRPr lang="en-US"/>
          </a:p>
        </p:txBody>
      </p:sp>
    </p:spTree>
    <p:extLst>
      <p:ext uri="{BB962C8B-B14F-4D97-AF65-F5344CB8AC3E}">
        <p14:creationId xmlns:p14="http://schemas.microsoft.com/office/powerpoint/2010/main" val="163315268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Empirical correlation between simple and inexpensive index test results (e.g. w, AL, etc.) and consolidation parameters which are determined from advanced costly consolidation tests can be used for several purposes including:</a:t>
            </a:r>
          </a:p>
          <a:p>
            <a:endParaRPr lang="en-US" dirty="0"/>
          </a:p>
          <a:p>
            <a:endParaRPr lang="en-US" dirty="0"/>
          </a:p>
        </p:txBody>
      </p:sp>
      <p:sp>
        <p:nvSpPr>
          <p:cNvPr id="4" name="Slide Number Placeholder 3"/>
          <p:cNvSpPr>
            <a:spLocks noGrp="1"/>
          </p:cNvSpPr>
          <p:nvPr>
            <p:ph type="sldNum" sz="quarter" idx="10"/>
          </p:nvPr>
        </p:nvSpPr>
        <p:spPr/>
        <p:txBody>
          <a:bodyPr/>
          <a:lstStyle/>
          <a:p>
            <a:fld id="{FADB4F03-B4BF-438D-88E0-3919C620C1AF}" type="slidenum">
              <a:rPr lang="en-US" smtClean="0"/>
              <a:t>3</a:t>
            </a:fld>
            <a:endParaRPr lang="en-US"/>
          </a:p>
        </p:txBody>
      </p:sp>
    </p:spTree>
    <p:extLst>
      <p:ext uri="{BB962C8B-B14F-4D97-AF65-F5344CB8AC3E}">
        <p14:creationId xmlns:p14="http://schemas.microsoft.com/office/powerpoint/2010/main" val="227322254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can be due to two factors: 1</a:t>
            </a:r>
            <a:r>
              <a:rPr lang="en-US" baseline="30000" dirty="0"/>
              <a:t>st</a:t>
            </a:r>
            <a:r>
              <a:rPr lang="en-US" dirty="0"/>
              <a:t> due to the effects of sample disturbance. Generally, OCR values less than one are not possible. Simplified </a:t>
            </a:r>
            <a:r>
              <a:rPr lang="en-US" dirty="0" err="1"/>
              <a:t>Schmertmann</a:t>
            </a:r>
            <a:r>
              <a:rPr lang="en-US" dirty="0"/>
              <a:t> does not correct </a:t>
            </a:r>
            <a:r>
              <a:rPr lang="en-US" dirty="0" err="1"/>
              <a:t>s’p</a:t>
            </a:r>
            <a:r>
              <a:rPr lang="en-US" dirty="0"/>
              <a:t> measurements for disturbance effects, and just corrects Cc. 2</a:t>
            </a:r>
            <a:r>
              <a:rPr lang="en-US" baseline="30000" dirty="0"/>
              <a:t>nd</a:t>
            </a:r>
            <a:r>
              <a:rPr lang="en-US" dirty="0"/>
              <a:t> is that </a:t>
            </a:r>
            <a:r>
              <a:rPr lang="en-US" dirty="0" err="1"/>
              <a:t>S’p</a:t>
            </a:r>
            <a:r>
              <a:rPr lang="en-US" dirty="0"/>
              <a:t> is affected by various factors such as weathering, aging, overburden stress, etc. and not only the soil deposition. Therefore, no reliable data.</a:t>
            </a:r>
          </a:p>
          <a:p>
            <a:endParaRPr lang="en-US" dirty="0"/>
          </a:p>
          <a:p>
            <a:r>
              <a:rPr lang="en-US" dirty="0"/>
              <a:t>We looked at </a:t>
            </a:r>
            <a:r>
              <a:rPr lang="en-US" dirty="0" err="1"/>
              <a:t>s’p</a:t>
            </a:r>
            <a:r>
              <a:rPr lang="en-US" dirty="0"/>
              <a:t> correlations with different soil parameters and no meaningful trend was observed.</a:t>
            </a:r>
          </a:p>
          <a:p>
            <a:endParaRPr lang="en-US" dirty="0"/>
          </a:p>
          <a:p>
            <a:r>
              <a:rPr lang="en-US" dirty="0"/>
              <a:t>We looked at the relationship between </a:t>
            </a:r>
            <a:r>
              <a:rPr lang="en-US" dirty="0" err="1"/>
              <a:t>s’p</a:t>
            </a:r>
            <a:r>
              <a:rPr lang="en-US" dirty="0"/>
              <a:t> and liquidity index since </a:t>
            </a:r>
            <a:r>
              <a:rPr lang="en-US" dirty="0" err="1"/>
              <a:t>Skempton</a:t>
            </a:r>
            <a:r>
              <a:rPr lang="en-US" dirty="0"/>
              <a:t> (1969) showed that there is a unique relationship between in situ vertical effective stress and liquidity index (LI) but the reality is that most clays are not in truly normally consolidated state in nature. Here you see there is no real trend observed. NC has w close to LL (LI=1) and OC has w close to PL (LI=0). In addition </a:t>
            </a:r>
            <a:r>
              <a:rPr lang="en-US" dirty="0" err="1"/>
              <a:t>s’p</a:t>
            </a:r>
            <a:r>
              <a:rPr lang="en-US" dirty="0"/>
              <a:t> is affected by mechanical processes such as weathering, aging, </a:t>
            </a:r>
            <a:r>
              <a:rPr lang="en-US" dirty="0" err="1"/>
              <a:t>etc</a:t>
            </a:r>
            <a:r>
              <a:rPr lang="en-US" dirty="0"/>
              <a:t> which doesn’t affect LI.</a:t>
            </a:r>
          </a:p>
          <a:p>
            <a:endParaRPr lang="en-US" dirty="0"/>
          </a:p>
          <a:p>
            <a:r>
              <a:rPr lang="en-US" dirty="0"/>
              <a:t>Historically we know that </a:t>
            </a:r>
            <a:r>
              <a:rPr lang="en-US" dirty="0" err="1"/>
              <a:t>s’p</a:t>
            </a:r>
            <a:r>
              <a:rPr lang="en-US" dirty="0"/>
              <a:t> is best correlated to </a:t>
            </a:r>
            <a:r>
              <a:rPr lang="en-US" dirty="0" err="1"/>
              <a:t>su</a:t>
            </a:r>
            <a:r>
              <a:rPr lang="en-US" dirty="0"/>
              <a:t>, so that’s something that can be looked at in the future.</a:t>
            </a:r>
          </a:p>
          <a:p>
            <a:r>
              <a:rPr lang="en-US" dirty="0"/>
              <a:t>We recommend lab testing on high quality samples, FVT or CPTU is used to determine </a:t>
            </a:r>
            <a:r>
              <a:rPr lang="en-US" dirty="0" err="1"/>
              <a:t>s’p</a:t>
            </a:r>
            <a:endParaRPr lang="en-US" dirty="0"/>
          </a:p>
        </p:txBody>
      </p:sp>
      <p:sp>
        <p:nvSpPr>
          <p:cNvPr id="4" name="Slide Number Placeholder 3"/>
          <p:cNvSpPr>
            <a:spLocks noGrp="1"/>
          </p:cNvSpPr>
          <p:nvPr>
            <p:ph type="sldNum" sz="quarter" idx="10"/>
          </p:nvPr>
        </p:nvSpPr>
        <p:spPr/>
        <p:txBody>
          <a:bodyPr/>
          <a:lstStyle/>
          <a:p>
            <a:fld id="{48267FF1-5863-4C06-BEE3-FEB65403D2C6}" type="slidenum">
              <a:rPr lang="en-US" smtClean="0"/>
              <a:t>34</a:t>
            </a:fld>
            <a:endParaRPr lang="en-US"/>
          </a:p>
        </p:txBody>
      </p:sp>
    </p:spTree>
    <p:extLst>
      <p:ext uri="{BB962C8B-B14F-4D97-AF65-F5344CB8AC3E}">
        <p14:creationId xmlns:p14="http://schemas.microsoft.com/office/powerpoint/2010/main" val="378291494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plot shows the relationship between specific gravity. There is a lot of scatter here as well, but it is clear that for LL&lt;100, Gs is in the range of 2.55 to 2.8 and at higher LL values Gs decreases as LL increases which is consistent with our knowledge of organic material having smaller Gs values</a:t>
            </a:r>
          </a:p>
          <a:p>
            <a:endParaRPr lang="en-US" dirty="0"/>
          </a:p>
          <a:p>
            <a:endParaRPr lang="en-US" dirty="0"/>
          </a:p>
        </p:txBody>
      </p:sp>
      <p:sp>
        <p:nvSpPr>
          <p:cNvPr id="4" name="Slide Number Placeholder 3"/>
          <p:cNvSpPr>
            <a:spLocks noGrp="1"/>
          </p:cNvSpPr>
          <p:nvPr>
            <p:ph type="sldNum" sz="quarter" idx="10"/>
          </p:nvPr>
        </p:nvSpPr>
        <p:spPr/>
        <p:txBody>
          <a:bodyPr/>
          <a:lstStyle/>
          <a:p>
            <a:fld id="{48267FF1-5863-4C06-BEE3-FEB65403D2C6}" type="slidenum">
              <a:rPr lang="en-US" smtClean="0"/>
              <a:t>35</a:t>
            </a:fld>
            <a:endParaRPr lang="en-US"/>
          </a:p>
        </p:txBody>
      </p:sp>
    </p:spTree>
    <p:extLst>
      <p:ext uri="{BB962C8B-B14F-4D97-AF65-F5344CB8AC3E}">
        <p14:creationId xmlns:p14="http://schemas.microsoft.com/office/powerpoint/2010/main" val="969816499"/>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881390">
              <a:defRPr/>
            </a:pPr>
            <a:r>
              <a:rPr lang="en-US" dirty="0"/>
              <a:t>This plot shows the relationship between water content and total unit weight. There is a strong relationship here. As expected as water content increases total unit weight decreases. In this case a universal plot with no need to separate database worked just fine.</a:t>
            </a:r>
          </a:p>
          <a:p>
            <a:endParaRPr lang="en-US" dirty="0"/>
          </a:p>
        </p:txBody>
      </p:sp>
      <p:sp>
        <p:nvSpPr>
          <p:cNvPr id="4" name="Slide Number Placeholder 3"/>
          <p:cNvSpPr>
            <a:spLocks noGrp="1"/>
          </p:cNvSpPr>
          <p:nvPr>
            <p:ph type="sldNum" sz="quarter" idx="10"/>
          </p:nvPr>
        </p:nvSpPr>
        <p:spPr/>
        <p:txBody>
          <a:bodyPr/>
          <a:lstStyle/>
          <a:p>
            <a:fld id="{48267FF1-5863-4C06-BEE3-FEB65403D2C6}" type="slidenum">
              <a:rPr lang="en-US" smtClean="0"/>
              <a:t>36</a:t>
            </a:fld>
            <a:endParaRPr lang="en-US"/>
          </a:p>
        </p:txBody>
      </p:sp>
    </p:spTree>
    <p:extLst>
      <p:ext uri="{BB962C8B-B14F-4D97-AF65-F5344CB8AC3E}">
        <p14:creationId xmlns:p14="http://schemas.microsoft.com/office/powerpoint/2010/main" val="3255253947"/>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881390">
              <a:defRPr/>
            </a:pPr>
            <a:r>
              <a:rPr lang="en-US" dirty="0"/>
              <a:t>Changes in Cc with respect to water content. There are several existing correlations in the databased plotted here. The data from Terzaghi et al (1996) is shown as opposed to our results. The data is consistent with </a:t>
            </a:r>
            <a:r>
              <a:rPr lang="en-US" dirty="0" err="1"/>
              <a:t>Terzaghi’s</a:t>
            </a:r>
            <a:r>
              <a:rPr lang="en-US" dirty="0"/>
              <a:t>, but plots below their results for w less than 100%. It can be because they have some structured clays in their database. There is a break in trendline at w around 100% which is the boarder between organic and inorganic soils. Generally for most cases dividing database into organic vs inorganic increased the accuracy of correlations.</a:t>
            </a:r>
          </a:p>
        </p:txBody>
      </p:sp>
      <p:sp>
        <p:nvSpPr>
          <p:cNvPr id="4" name="Slide Number Placeholder 3"/>
          <p:cNvSpPr>
            <a:spLocks noGrp="1"/>
          </p:cNvSpPr>
          <p:nvPr>
            <p:ph type="sldNum" sz="quarter" idx="10"/>
          </p:nvPr>
        </p:nvSpPr>
        <p:spPr/>
        <p:txBody>
          <a:bodyPr/>
          <a:lstStyle/>
          <a:p>
            <a:fld id="{48267FF1-5863-4C06-BEE3-FEB65403D2C6}" type="slidenum">
              <a:rPr lang="en-US" smtClean="0"/>
              <a:t>37</a:t>
            </a:fld>
            <a:endParaRPr lang="en-US"/>
          </a:p>
        </p:txBody>
      </p:sp>
    </p:spTree>
    <p:extLst>
      <p:ext uri="{BB962C8B-B14F-4D97-AF65-F5344CB8AC3E}">
        <p14:creationId xmlns:p14="http://schemas.microsoft.com/office/powerpoint/2010/main" val="417910586"/>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881390">
              <a:defRPr/>
            </a:pPr>
            <a:r>
              <a:rPr lang="en-US" dirty="0"/>
              <a:t>Here we see Cc vs w for organic and inorganic in different plots. You see that trendlines fit the data pretty well specifically for organic soils. Keep in mind that the previous plot was log-log. </a:t>
            </a:r>
          </a:p>
          <a:p>
            <a:pPr defTabSz="881390">
              <a:defRPr/>
            </a:pPr>
            <a:endParaRPr lang="en-US" dirty="0"/>
          </a:p>
          <a:p>
            <a:pPr defTabSz="881390">
              <a:defRPr/>
            </a:pPr>
            <a:r>
              <a:rPr lang="en-US" dirty="0"/>
              <a:t>Cc=0.01 w for organic soils which is similar to </a:t>
            </a:r>
            <a:r>
              <a:rPr lang="en-US" dirty="0" err="1"/>
              <a:t>Mesri’s</a:t>
            </a:r>
            <a:r>
              <a:rPr lang="en-US" dirty="0"/>
              <a:t> recommendation for fibrous peats</a:t>
            </a:r>
          </a:p>
          <a:p>
            <a:endParaRPr lang="en-US" dirty="0"/>
          </a:p>
        </p:txBody>
      </p:sp>
      <p:sp>
        <p:nvSpPr>
          <p:cNvPr id="4" name="Slide Number Placeholder 3"/>
          <p:cNvSpPr>
            <a:spLocks noGrp="1"/>
          </p:cNvSpPr>
          <p:nvPr>
            <p:ph type="sldNum" sz="quarter" idx="10"/>
          </p:nvPr>
        </p:nvSpPr>
        <p:spPr/>
        <p:txBody>
          <a:bodyPr/>
          <a:lstStyle/>
          <a:p>
            <a:fld id="{48267FF1-5863-4C06-BEE3-FEB65403D2C6}" type="slidenum">
              <a:rPr lang="en-US" smtClean="0"/>
              <a:t>38</a:t>
            </a:fld>
            <a:endParaRPr lang="en-US"/>
          </a:p>
        </p:txBody>
      </p:sp>
    </p:spTree>
    <p:extLst>
      <p:ext uri="{BB962C8B-B14F-4D97-AF65-F5344CB8AC3E}">
        <p14:creationId xmlns:p14="http://schemas.microsoft.com/office/powerpoint/2010/main" val="394993233"/>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881390">
              <a:defRPr/>
            </a:pPr>
            <a:r>
              <a:rPr lang="en-US" dirty="0"/>
              <a:t>This plot is Cc vs initial void ratio. There are a lot of correlations in the literature and some are shown here. Although there is A lot of scatter in the data, no correlation predicts the results for both organic and inorganic soils. It is best to separate the database.</a:t>
            </a:r>
          </a:p>
        </p:txBody>
      </p:sp>
      <p:sp>
        <p:nvSpPr>
          <p:cNvPr id="4" name="Slide Number Placeholder 3"/>
          <p:cNvSpPr>
            <a:spLocks noGrp="1"/>
          </p:cNvSpPr>
          <p:nvPr>
            <p:ph type="sldNum" sz="quarter" idx="10"/>
          </p:nvPr>
        </p:nvSpPr>
        <p:spPr/>
        <p:txBody>
          <a:bodyPr/>
          <a:lstStyle/>
          <a:p>
            <a:fld id="{48267FF1-5863-4C06-BEE3-FEB65403D2C6}" type="slidenum">
              <a:rPr lang="en-US" smtClean="0"/>
              <a:t>39</a:t>
            </a:fld>
            <a:endParaRPr lang="en-US"/>
          </a:p>
        </p:txBody>
      </p:sp>
    </p:spTree>
    <p:extLst>
      <p:ext uri="{BB962C8B-B14F-4D97-AF65-F5344CB8AC3E}">
        <p14:creationId xmlns:p14="http://schemas.microsoft.com/office/powerpoint/2010/main" val="2888699311"/>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881390">
              <a:defRPr/>
            </a:pPr>
            <a:r>
              <a:rPr lang="en-US" dirty="0"/>
              <a:t>Similar trends as for Cc and w are observed here. There is more scatter in </a:t>
            </a:r>
          </a:p>
          <a:p>
            <a:endParaRPr lang="en-US" dirty="0"/>
          </a:p>
          <a:p>
            <a:r>
              <a:rPr lang="en-US" dirty="0"/>
              <a:t>Void ratio can be estimated from e= </a:t>
            </a:r>
            <a:r>
              <a:rPr lang="en-US" dirty="0" err="1"/>
              <a:t>Gsw</a:t>
            </a:r>
            <a:r>
              <a:rPr lang="en-US" dirty="0"/>
              <a:t> when the measurements are not available and soil is saturated.</a:t>
            </a:r>
          </a:p>
          <a:p>
            <a:endParaRPr lang="en-US" dirty="0"/>
          </a:p>
        </p:txBody>
      </p:sp>
      <p:sp>
        <p:nvSpPr>
          <p:cNvPr id="4" name="Slide Number Placeholder 3"/>
          <p:cNvSpPr>
            <a:spLocks noGrp="1"/>
          </p:cNvSpPr>
          <p:nvPr>
            <p:ph type="sldNum" sz="quarter" idx="10"/>
          </p:nvPr>
        </p:nvSpPr>
        <p:spPr/>
        <p:txBody>
          <a:bodyPr/>
          <a:lstStyle/>
          <a:p>
            <a:fld id="{48267FF1-5863-4C06-BEE3-FEB65403D2C6}" type="slidenum">
              <a:rPr lang="en-US" smtClean="0"/>
              <a:t>40</a:t>
            </a:fld>
            <a:endParaRPr lang="en-US"/>
          </a:p>
        </p:txBody>
      </p:sp>
    </p:spTree>
    <p:extLst>
      <p:ext uri="{BB962C8B-B14F-4D97-AF65-F5344CB8AC3E}">
        <p14:creationId xmlns:p14="http://schemas.microsoft.com/office/powerpoint/2010/main" val="2078768900"/>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881390">
              <a:defRPr/>
            </a:pPr>
            <a:r>
              <a:rPr lang="en-US" dirty="0"/>
              <a:t>Finally, if reliable measurements of the dry density are available, this universal correlation can be used.</a:t>
            </a:r>
          </a:p>
          <a:p>
            <a:pPr defTabSz="881390">
              <a:defRPr/>
            </a:pPr>
            <a:endParaRPr lang="en-US" dirty="0"/>
          </a:p>
          <a:p>
            <a:pPr defTabSz="881390">
              <a:defRPr/>
            </a:pPr>
            <a:r>
              <a:rPr lang="en-US" dirty="0"/>
              <a:t>We also checked Cc vs LL and PI and have trends but not as strong as these.</a:t>
            </a:r>
          </a:p>
          <a:p>
            <a:endParaRPr lang="en-US" dirty="0"/>
          </a:p>
          <a:p>
            <a:endParaRPr lang="en-US" dirty="0"/>
          </a:p>
        </p:txBody>
      </p:sp>
      <p:sp>
        <p:nvSpPr>
          <p:cNvPr id="4" name="Slide Number Placeholder 3"/>
          <p:cNvSpPr>
            <a:spLocks noGrp="1"/>
          </p:cNvSpPr>
          <p:nvPr>
            <p:ph type="sldNum" sz="quarter" idx="10"/>
          </p:nvPr>
        </p:nvSpPr>
        <p:spPr/>
        <p:txBody>
          <a:bodyPr/>
          <a:lstStyle/>
          <a:p>
            <a:fld id="{48267FF1-5863-4C06-BEE3-FEB65403D2C6}" type="slidenum">
              <a:rPr lang="en-US" smtClean="0"/>
              <a:t>41</a:t>
            </a:fld>
            <a:endParaRPr lang="en-US"/>
          </a:p>
        </p:txBody>
      </p:sp>
    </p:spTree>
    <p:extLst>
      <p:ext uri="{BB962C8B-B14F-4D97-AF65-F5344CB8AC3E}">
        <p14:creationId xmlns:p14="http://schemas.microsoft.com/office/powerpoint/2010/main" val="2823798633"/>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Cr data had same trends as Cc but with much more scatter, so it is referenced to Cc here as well. These figures show the correlations. You can see significant scatter in the results.</a:t>
            </a:r>
          </a:p>
          <a:p>
            <a:r>
              <a:rPr lang="en-US" dirty="0"/>
              <a:t> </a:t>
            </a:r>
          </a:p>
        </p:txBody>
      </p:sp>
      <p:sp>
        <p:nvSpPr>
          <p:cNvPr id="4" name="Slide Number Placeholder 3"/>
          <p:cNvSpPr>
            <a:spLocks noGrp="1"/>
          </p:cNvSpPr>
          <p:nvPr>
            <p:ph type="sldNum" sz="quarter" idx="10"/>
          </p:nvPr>
        </p:nvSpPr>
        <p:spPr/>
        <p:txBody>
          <a:bodyPr/>
          <a:lstStyle/>
          <a:p>
            <a:fld id="{48267FF1-5863-4C06-BEE3-FEB65403D2C6}" type="slidenum">
              <a:rPr lang="en-US" smtClean="0"/>
              <a:t>42</a:t>
            </a:fld>
            <a:endParaRPr lang="en-US"/>
          </a:p>
        </p:txBody>
      </p:sp>
    </p:spTree>
    <p:extLst>
      <p:ext uri="{BB962C8B-B14F-4D97-AF65-F5344CB8AC3E}">
        <p14:creationId xmlns:p14="http://schemas.microsoft.com/office/powerpoint/2010/main" val="2147285062"/>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Here we see coefficient of consolidation variation with liquid limit. The data varies more than one scale of magnitude at each liquid limit but an obvious trend can be seen in the data. This plot can be a good starting point to start your analysis.</a:t>
            </a:r>
          </a:p>
          <a:p>
            <a:pPr defTabSz="881390">
              <a:defRPr/>
            </a:pPr>
            <a:r>
              <a:rPr lang="en-US" dirty="0"/>
              <a:t>The plot to the left shows coefficient of consolidation measurements at </a:t>
            </a:r>
            <a:r>
              <a:rPr lang="en-US" dirty="0" err="1"/>
              <a:t>s’p</a:t>
            </a:r>
            <a:r>
              <a:rPr lang="en-US" dirty="0"/>
              <a:t> as representative of NC values and to the right we have c</a:t>
            </a:r>
            <a:r>
              <a:rPr lang="en-US" baseline="-25000" dirty="0"/>
              <a:t>v</a:t>
            </a:r>
            <a:r>
              <a:rPr lang="en-US" baseline="0" dirty="0"/>
              <a:t> at 5 times </a:t>
            </a:r>
            <a:r>
              <a:rPr lang="en-US" baseline="0" dirty="0" err="1"/>
              <a:t>s’p</a:t>
            </a:r>
            <a:r>
              <a:rPr lang="en-US" baseline="0" dirty="0"/>
              <a:t> as representative of OC range.</a:t>
            </a:r>
            <a:endParaRPr lang="en-US" dirty="0"/>
          </a:p>
          <a:p>
            <a:r>
              <a:rPr lang="en-US" dirty="0"/>
              <a:t>We can see that cv decreases as LL increases up to LL around 80 which is the limit between organic and inorganic soils. After that, cv increases with increase in LL which can be due to the high amount of water in the samples resulting in creating water path.</a:t>
            </a:r>
          </a:p>
          <a:p>
            <a:r>
              <a:rPr lang="en-US" dirty="0"/>
              <a:t>Also we can see that, as expected, coefficient of consolidation decreases in the NC range.</a:t>
            </a:r>
          </a:p>
        </p:txBody>
      </p:sp>
      <p:sp>
        <p:nvSpPr>
          <p:cNvPr id="4" name="Slide Number Placeholder 3"/>
          <p:cNvSpPr>
            <a:spLocks noGrp="1"/>
          </p:cNvSpPr>
          <p:nvPr>
            <p:ph type="sldNum" sz="quarter" idx="10"/>
          </p:nvPr>
        </p:nvSpPr>
        <p:spPr/>
        <p:txBody>
          <a:bodyPr/>
          <a:lstStyle/>
          <a:p>
            <a:fld id="{48267FF1-5863-4C06-BEE3-FEB65403D2C6}" type="slidenum">
              <a:rPr lang="en-US" smtClean="0"/>
              <a:t>43</a:t>
            </a:fld>
            <a:endParaRPr lang="en-US"/>
          </a:p>
        </p:txBody>
      </p:sp>
    </p:spTree>
    <p:extLst>
      <p:ext uri="{BB962C8B-B14F-4D97-AF65-F5344CB8AC3E}">
        <p14:creationId xmlns:p14="http://schemas.microsoft.com/office/powerpoint/2010/main" val="9772087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Empirical correlation between simple and inexpensive index test results (e.g. w, AL, etc.) and consolidation parameters which are determined from advanced costly consolidation tests can be used for several purposes including:</a:t>
            </a:r>
          </a:p>
          <a:p>
            <a:endParaRPr lang="en-US" dirty="0"/>
          </a:p>
          <a:p>
            <a:endParaRPr lang="en-US" dirty="0"/>
          </a:p>
        </p:txBody>
      </p:sp>
      <p:sp>
        <p:nvSpPr>
          <p:cNvPr id="4" name="Slide Number Placeholder 3"/>
          <p:cNvSpPr>
            <a:spLocks noGrp="1"/>
          </p:cNvSpPr>
          <p:nvPr>
            <p:ph type="sldNum" sz="quarter" idx="10"/>
          </p:nvPr>
        </p:nvSpPr>
        <p:spPr/>
        <p:txBody>
          <a:bodyPr/>
          <a:lstStyle/>
          <a:p>
            <a:fld id="{FADB4F03-B4BF-438D-88E0-3919C620C1AF}" type="slidenum">
              <a:rPr lang="en-US" smtClean="0"/>
              <a:t>4</a:t>
            </a:fld>
            <a:endParaRPr lang="en-US"/>
          </a:p>
        </p:txBody>
      </p:sp>
    </p:spTree>
    <p:extLst>
      <p:ext uri="{BB962C8B-B14F-4D97-AF65-F5344CB8AC3E}">
        <p14:creationId xmlns:p14="http://schemas.microsoft.com/office/powerpoint/2010/main" val="219123549"/>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this slide we break down the cv for NC condition into inorganic and organic. To the left you see our data as well as </a:t>
            </a:r>
            <a:r>
              <a:rPr lang="en-US" dirty="0" err="1"/>
              <a:t>Terzaghi</a:t>
            </a:r>
            <a:r>
              <a:rPr lang="en-US" dirty="0"/>
              <a:t> et al (1996) shown with symbols. DM7.1 recommendation is also shown with a dotted line. Generally, DM7 line overestimates cv for our database. We also have a recommended range shown in both plots for inorganic and organic soils.</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Be mindful that it’s just a pragmatic approach.</a:t>
            </a:r>
          </a:p>
          <a:p>
            <a:endParaRPr lang="en-US" dirty="0"/>
          </a:p>
          <a:p>
            <a:endParaRPr lang="en-US" dirty="0"/>
          </a:p>
        </p:txBody>
      </p:sp>
      <p:sp>
        <p:nvSpPr>
          <p:cNvPr id="4" name="Slide Number Placeholder 3"/>
          <p:cNvSpPr>
            <a:spLocks noGrp="1"/>
          </p:cNvSpPr>
          <p:nvPr>
            <p:ph type="sldNum" sz="quarter" idx="10"/>
          </p:nvPr>
        </p:nvSpPr>
        <p:spPr/>
        <p:txBody>
          <a:bodyPr/>
          <a:lstStyle/>
          <a:p>
            <a:fld id="{48267FF1-5863-4C06-BEE3-FEB65403D2C6}" type="slidenum">
              <a:rPr lang="en-US" smtClean="0"/>
              <a:t>44</a:t>
            </a:fld>
            <a:endParaRPr lang="en-US"/>
          </a:p>
        </p:txBody>
      </p:sp>
    </p:spTree>
    <p:extLst>
      <p:ext uri="{BB962C8B-B14F-4D97-AF65-F5344CB8AC3E}">
        <p14:creationId xmlns:p14="http://schemas.microsoft.com/office/powerpoint/2010/main" val="2911197292"/>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881390">
              <a:defRPr/>
            </a:pPr>
            <a:r>
              <a:rPr lang="en-US" dirty="0"/>
              <a:t>We then used the correlations we developed to determine Cc and Cr for two projects that were not included in developing the database to check the quality of the correlations.</a:t>
            </a:r>
          </a:p>
          <a:p>
            <a:pPr defTabSz="881390">
              <a:defRPr/>
            </a:pPr>
            <a:r>
              <a:rPr lang="en-US" dirty="0"/>
              <a:t>To the left we see measured Cc vs Cc determined from different correlations. You can see that the correlations do a reasonable job, specifically the dry unit weight and void ratio correlations.</a:t>
            </a:r>
          </a:p>
          <a:p>
            <a:pPr defTabSz="881390">
              <a:defRPr/>
            </a:pPr>
            <a:r>
              <a:rPr lang="en-US" dirty="0"/>
              <a:t>To the right you see Cr measured (simplified </a:t>
            </a:r>
            <a:r>
              <a:rPr lang="en-US" dirty="0" err="1"/>
              <a:t>Schmertmann</a:t>
            </a:r>
            <a:r>
              <a:rPr lang="en-US" dirty="0"/>
              <a:t>) vs Cr values estimated from Cc measurements calculated from water content, dry unit weight, and void ratio.</a:t>
            </a:r>
          </a:p>
          <a:p>
            <a:pPr marL="0" marR="0" lvl="0" indent="0" algn="l" defTabSz="881390" rtl="0" eaLnBrk="1" fontAlgn="auto" latinLnBrk="0" hangingPunct="1">
              <a:lnSpc>
                <a:spcPct val="100000"/>
              </a:lnSpc>
              <a:spcBef>
                <a:spcPts val="0"/>
              </a:spcBef>
              <a:spcAft>
                <a:spcPts val="0"/>
              </a:spcAft>
              <a:buClrTx/>
              <a:buSzTx/>
              <a:buFontTx/>
              <a:buNone/>
              <a:tabLst/>
              <a:defRPr/>
            </a:pPr>
            <a:r>
              <a:rPr lang="en-US" dirty="0"/>
              <a:t>We looked at Casagrande and the results were off. These results emphasize how important it is to determine Cr from U-R loop as opposed to determining it directly from the recompression portion of consolidation curve.</a:t>
            </a:r>
          </a:p>
          <a:p>
            <a:pPr defTabSz="881390">
              <a:defRPr/>
            </a:pPr>
            <a:endParaRPr lang="en-US" dirty="0"/>
          </a:p>
          <a:p>
            <a:endParaRPr lang="en-US" dirty="0"/>
          </a:p>
        </p:txBody>
      </p:sp>
      <p:sp>
        <p:nvSpPr>
          <p:cNvPr id="4" name="Slide Number Placeholder 3"/>
          <p:cNvSpPr>
            <a:spLocks noGrp="1"/>
          </p:cNvSpPr>
          <p:nvPr>
            <p:ph type="sldNum" sz="quarter" idx="10"/>
          </p:nvPr>
        </p:nvSpPr>
        <p:spPr/>
        <p:txBody>
          <a:bodyPr/>
          <a:lstStyle/>
          <a:p>
            <a:fld id="{48267FF1-5863-4C06-BEE3-FEB65403D2C6}" type="slidenum">
              <a:rPr lang="en-US" smtClean="0"/>
              <a:t>45</a:t>
            </a:fld>
            <a:endParaRPr lang="en-US"/>
          </a:p>
        </p:txBody>
      </p:sp>
    </p:spTree>
    <p:extLst>
      <p:ext uri="{BB962C8B-B14F-4D97-AF65-F5344CB8AC3E}">
        <p14:creationId xmlns:p14="http://schemas.microsoft.com/office/powerpoint/2010/main" val="3234000153"/>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881390">
              <a:defRPr/>
            </a:pPr>
            <a:r>
              <a:rPr lang="en-US" dirty="0"/>
              <a:t>Correlations can be used in these 3 different ways in practice to estimate </a:t>
            </a:r>
            <a:r>
              <a:rPr lang="en-US"/>
              <a:t>soil properties.</a:t>
            </a:r>
            <a:endParaRPr lang="en-US" dirty="0"/>
          </a:p>
          <a:p>
            <a:pPr defTabSz="881390">
              <a:defRPr/>
            </a:pPr>
            <a:endParaRPr lang="en-US" dirty="0"/>
          </a:p>
          <a:p>
            <a:pPr defTabSz="881390">
              <a:defRPr/>
            </a:pPr>
            <a:r>
              <a:rPr lang="en-US" dirty="0"/>
              <a:t>We highly recommend using</a:t>
            </a:r>
          </a:p>
          <a:p>
            <a:endParaRPr lang="en-US" dirty="0"/>
          </a:p>
        </p:txBody>
      </p:sp>
      <p:sp>
        <p:nvSpPr>
          <p:cNvPr id="4" name="Slide Number Placeholder 3"/>
          <p:cNvSpPr>
            <a:spLocks noGrp="1"/>
          </p:cNvSpPr>
          <p:nvPr>
            <p:ph type="sldNum" sz="quarter" idx="10"/>
          </p:nvPr>
        </p:nvSpPr>
        <p:spPr/>
        <p:txBody>
          <a:bodyPr/>
          <a:lstStyle/>
          <a:p>
            <a:fld id="{48267FF1-5863-4C06-BEE3-FEB65403D2C6}" type="slidenum">
              <a:rPr lang="en-US" smtClean="0"/>
              <a:t>46</a:t>
            </a:fld>
            <a:endParaRPr lang="en-US"/>
          </a:p>
        </p:txBody>
      </p:sp>
    </p:spTree>
    <p:extLst>
      <p:ext uri="{BB962C8B-B14F-4D97-AF65-F5344CB8AC3E}">
        <p14:creationId xmlns:p14="http://schemas.microsoft.com/office/powerpoint/2010/main" val="1814316815"/>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8267FF1-5863-4C06-BEE3-FEB65403D2C6}" type="slidenum">
              <a:rPr lang="en-US" smtClean="0"/>
              <a:t>47</a:t>
            </a:fld>
            <a:endParaRPr lang="en-US"/>
          </a:p>
        </p:txBody>
      </p:sp>
    </p:spTree>
    <p:extLst>
      <p:ext uri="{BB962C8B-B14F-4D97-AF65-F5344CB8AC3E}">
        <p14:creationId xmlns:p14="http://schemas.microsoft.com/office/powerpoint/2010/main" val="276599982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this slide you can see some of the common sampling equipment we use here in LA.</a:t>
            </a:r>
          </a:p>
          <a:p>
            <a:pPr defTabSz="881390">
              <a:defRPr/>
            </a:pPr>
            <a:r>
              <a:rPr lang="en-US" dirty="0"/>
              <a:t>Top left: Pontoon</a:t>
            </a:r>
          </a:p>
          <a:p>
            <a:r>
              <a:rPr lang="en-US" dirty="0"/>
              <a:t>Middle top: Buggy-mounted drill rig. Soil is very soft and the people working the rig are in the mud up to his knees.</a:t>
            </a:r>
          </a:p>
          <a:p>
            <a:pPr defTabSz="881390">
              <a:defRPr/>
            </a:pPr>
            <a:r>
              <a:rPr lang="en-US" dirty="0"/>
              <a:t>Lower left: </a:t>
            </a:r>
            <a:r>
              <a:rPr lang="en-US" dirty="0">
                <a:solidFill>
                  <a:schemeClr val="tx1"/>
                </a:solidFill>
              </a:rPr>
              <a:t>Airboat Rig for sampling in the shallow water.</a:t>
            </a:r>
            <a:endParaRPr lang="en-US" dirty="0"/>
          </a:p>
          <a:p>
            <a:pPr defTabSz="881390">
              <a:defRPr/>
            </a:pPr>
            <a:r>
              <a:rPr lang="en-US" dirty="0"/>
              <a:t>Top right: </a:t>
            </a:r>
            <a:r>
              <a:rPr lang="en-US" dirty="0">
                <a:solidFill>
                  <a:schemeClr val="tx1"/>
                </a:solidFill>
              </a:rPr>
              <a:t>Tracked Marsh Buggy Rig which is used in case of very soft soils. They can also be used in shallow water too.</a:t>
            </a:r>
            <a:endParaRPr lang="en-US" dirty="0"/>
          </a:p>
          <a:p>
            <a:endParaRPr lang="en-US" dirty="0"/>
          </a:p>
          <a:p>
            <a:endParaRPr lang="en-US" dirty="0"/>
          </a:p>
          <a:p>
            <a:endParaRPr lang="en-US" dirty="0"/>
          </a:p>
        </p:txBody>
      </p:sp>
      <p:sp>
        <p:nvSpPr>
          <p:cNvPr id="4" name="Slide Number Placeholder 3"/>
          <p:cNvSpPr>
            <a:spLocks noGrp="1"/>
          </p:cNvSpPr>
          <p:nvPr>
            <p:ph type="sldNum" sz="quarter" idx="10"/>
          </p:nvPr>
        </p:nvSpPr>
        <p:spPr/>
        <p:txBody>
          <a:bodyPr/>
          <a:lstStyle/>
          <a:p>
            <a:fld id="{FADB4F03-B4BF-438D-88E0-3919C620C1AF}" type="slidenum">
              <a:rPr lang="en-US" smtClean="0"/>
              <a:t>8</a:t>
            </a:fld>
            <a:endParaRPr lang="en-US"/>
          </a:p>
        </p:txBody>
      </p:sp>
    </p:spTree>
    <p:extLst>
      <p:ext uri="{BB962C8B-B14F-4D97-AF65-F5344CB8AC3E}">
        <p14:creationId xmlns:p14="http://schemas.microsoft.com/office/powerpoint/2010/main" val="253847959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lgn="l"/>
            <a:r>
              <a:rPr lang="en-US" dirty="0"/>
              <a:t>So how the sampling is done.</a:t>
            </a:r>
          </a:p>
          <a:p>
            <a:pPr lvl="0" algn="l"/>
            <a:r>
              <a:rPr lang="en-US" dirty="0"/>
              <a:t>These are some examples of soil sampling methods we use in practice.</a:t>
            </a:r>
          </a:p>
          <a:p>
            <a:pPr lvl="0" algn="l"/>
            <a:r>
              <a:rPr lang="en-US" dirty="0"/>
              <a:t>Block sampling, like </a:t>
            </a:r>
            <a:r>
              <a:rPr lang="en-US" dirty="0" err="1"/>
              <a:t>sherbrooke</a:t>
            </a:r>
            <a:r>
              <a:rPr lang="en-US" dirty="0"/>
              <a:t> samplers, have the lowest disturbance and is assumed to be “undisturbed”. But they are too expensive, so we settle for the next more economical options.</a:t>
            </a:r>
          </a:p>
          <a:p>
            <a:pPr defTabSz="881390">
              <a:defRPr/>
            </a:pPr>
            <a:r>
              <a:rPr lang="en-US" dirty="0"/>
              <a:t>“Undisturbed” tube sampling like Shelby tubes. If paired with fixed piston, Shelby tubes can minimize the effects of sample disturbance and are more affordable than block samples.</a:t>
            </a:r>
          </a:p>
          <a:p>
            <a:pPr lvl="0" algn="l"/>
            <a:r>
              <a:rPr lang="en-US" dirty="0"/>
              <a:t>SPT split spoon sampling gives disturbed samples not good for advanced testing.</a:t>
            </a:r>
          </a:p>
          <a:p>
            <a:pPr lvl="0" algn="l"/>
            <a:r>
              <a:rPr lang="en-US" dirty="0"/>
              <a:t>In Seattle area, we mostly use split spoon samplers for all the soils. In LA, most cases of sampling is performed using slip spoon samplers for sandy soils or Shelby tubes for fine-grained material.</a:t>
            </a:r>
          </a:p>
          <a:p>
            <a:pPr lvl="0" algn="l"/>
            <a:endParaRPr lang="en-US" dirty="0"/>
          </a:p>
          <a:p>
            <a:pPr lvl="0" algn="l"/>
            <a:r>
              <a:rPr lang="en-US" dirty="0"/>
              <a:t>It is difficult to collect high quality samples in LA due to the following reasons:</a:t>
            </a:r>
          </a:p>
          <a:p>
            <a:pPr marL="220348" indent="-220348">
              <a:buAutoNum type="arabicParenR"/>
            </a:pPr>
            <a:r>
              <a:rPr lang="en-US" baseline="0" dirty="0"/>
              <a:t>The area is generally underlain with Very soft soils with very low effective stress which makes collecting high quality intact samples more difficult and as a result more expensive.</a:t>
            </a:r>
          </a:p>
          <a:p>
            <a:pPr marL="220348" indent="-220348">
              <a:buAutoNum type="arabicParenR"/>
            </a:pPr>
            <a:r>
              <a:rPr lang="en-US" baseline="0" dirty="0"/>
              <a:t>Most of the projects are performed in places that land is already lost to the sea. Therefore, we need to take the samples from under the water which is more complicated and expensive than regular sampling.</a:t>
            </a:r>
            <a:endParaRPr lang="en-US" dirty="0"/>
          </a:p>
          <a:p>
            <a:pPr lvl="0" algn="l"/>
            <a:endParaRPr lang="en-US" dirty="0"/>
          </a:p>
        </p:txBody>
      </p:sp>
      <p:sp>
        <p:nvSpPr>
          <p:cNvPr id="4" name="Slide Number Placeholder 3"/>
          <p:cNvSpPr>
            <a:spLocks noGrp="1"/>
          </p:cNvSpPr>
          <p:nvPr>
            <p:ph type="sldNum" sz="quarter" idx="5"/>
          </p:nvPr>
        </p:nvSpPr>
        <p:spPr/>
        <p:txBody>
          <a:bodyPr/>
          <a:lstStyle/>
          <a:p>
            <a:fld id="{73ABF0B4-4EE4-4F2B-AF04-2AEF9E908F0D}" type="slidenum">
              <a:rPr lang="en-US" smtClean="0"/>
              <a:t>9</a:t>
            </a:fld>
            <a:endParaRPr lang="en-US"/>
          </a:p>
        </p:txBody>
      </p:sp>
    </p:spTree>
    <p:extLst>
      <p:ext uri="{BB962C8B-B14F-4D97-AF65-F5344CB8AC3E}">
        <p14:creationId xmlns:p14="http://schemas.microsoft.com/office/powerpoint/2010/main" val="188135133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881390">
              <a:defRPr/>
            </a:pPr>
            <a:r>
              <a:rPr lang="en-US" dirty="0"/>
              <a:t>Sample disturbance happens in increments during different stages of sampling, transportation, storage, etc.</a:t>
            </a:r>
          </a:p>
          <a:p>
            <a:pPr defTabSz="881390">
              <a:defRPr/>
            </a:pPr>
            <a:r>
              <a:rPr lang="en-US" dirty="0"/>
              <a:t>Sample disturbance affects consolidation test results. In this figure, you see the intact curve shown in black and disturbed curve in red. As you can see, the consolidation plot shifts down and recompression ratio (RR) increases, compression ratio (CR) decreases, and </a:t>
            </a:r>
            <a:r>
              <a:rPr lang="en-US" dirty="0" err="1"/>
              <a:t>s’p</a:t>
            </a:r>
            <a:r>
              <a:rPr lang="en-US" dirty="0"/>
              <a:t> (and therefore OCR) decreases. As you can see, this results in a weaker specimen and therefore in most cases overestimating the settlement.</a:t>
            </a:r>
          </a:p>
          <a:p>
            <a:pPr defTabSz="881390">
              <a:defRPr/>
            </a:pPr>
            <a:r>
              <a:rPr lang="en-US" dirty="0"/>
              <a:t>Lower plot shows that cv decreases in the recompression zone where soil is disturbed.</a:t>
            </a:r>
          </a:p>
        </p:txBody>
      </p:sp>
      <p:sp>
        <p:nvSpPr>
          <p:cNvPr id="4" name="Slide Number Placeholder 3"/>
          <p:cNvSpPr>
            <a:spLocks noGrp="1"/>
          </p:cNvSpPr>
          <p:nvPr>
            <p:ph type="sldNum" sz="quarter" idx="5"/>
          </p:nvPr>
        </p:nvSpPr>
        <p:spPr/>
        <p:txBody>
          <a:bodyPr/>
          <a:lstStyle/>
          <a:p>
            <a:fld id="{73ABF0B4-4EE4-4F2B-AF04-2AEF9E908F0D}" type="slidenum">
              <a:rPr lang="en-US" smtClean="0"/>
              <a:t>10</a:t>
            </a:fld>
            <a:endParaRPr lang="en-US"/>
          </a:p>
        </p:txBody>
      </p:sp>
    </p:spTree>
    <p:extLst>
      <p:ext uri="{BB962C8B-B14F-4D97-AF65-F5344CB8AC3E}">
        <p14:creationId xmlns:p14="http://schemas.microsoft.com/office/powerpoint/2010/main" val="294407686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lgn="l"/>
            <a:r>
              <a:rPr lang="en-US" dirty="0"/>
              <a:t>So how the sampling is done.</a:t>
            </a:r>
          </a:p>
          <a:p>
            <a:pPr lvl="0" algn="l"/>
            <a:r>
              <a:rPr lang="en-US" dirty="0"/>
              <a:t>These are some examples of soil sampling methods we use in practice.</a:t>
            </a:r>
          </a:p>
          <a:p>
            <a:pPr lvl="0" algn="l"/>
            <a:r>
              <a:rPr lang="en-US" dirty="0"/>
              <a:t>Block sampling, like </a:t>
            </a:r>
            <a:r>
              <a:rPr lang="en-US" dirty="0" err="1"/>
              <a:t>sherbrooke</a:t>
            </a:r>
            <a:r>
              <a:rPr lang="en-US" dirty="0"/>
              <a:t> samplers, have the lowest disturbance and is assumed to be “undisturbed”. But they are too expensive, so we settle for the next more economical options.</a:t>
            </a:r>
          </a:p>
          <a:p>
            <a:pPr defTabSz="881390">
              <a:defRPr/>
            </a:pPr>
            <a:r>
              <a:rPr lang="en-US" dirty="0"/>
              <a:t>“Undisturbed” tube sampling like Shelby tubes. If paired with fixed piston, Shelby tubes can minimize the effects of sample disturbance and are more affordable than block samples.</a:t>
            </a:r>
          </a:p>
          <a:p>
            <a:pPr lvl="0" algn="l"/>
            <a:r>
              <a:rPr lang="en-US" dirty="0"/>
              <a:t>SPT split spoon sampling gives disturbed samples not good for advanced testing.</a:t>
            </a:r>
          </a:p>
          <a:p>
            <a:pPr lvl="0" algn="l"/>
            <a:r>
              <a:rPr lang="en-US" dirty="0"/>
              <a:t>In Seattle area, we mostly use split spoon samplers for all the soils. In LA, most cases of sampling is performed using slip spoon samplers for sandy soils or Shelby tubes for fine-grained material.</a:t>
            </a:r>
          </a:p>
          <a:p>
            <a:pPr lvl="0" algn="l"/>
            <a:endParaRPr lang="en-US" dirty="0"/>
          </a:p>
          <a:p>
            <a:pPr lvl="0" algn="l"/>
            <a:r>
              <a:rPr lang="en-US" dirty="0"/>
              <a:t>It is difficult to collect high quality samples in LA due to the following reasons:</a:t>
            </a:r>
          </a:p>
          <a:p>
            <a:pPr marL="220348" indent="-220348">
              <a:buAutoNum type="arabicParenR"/>
            </a:pPr>
            <a:r>
              <a:rPr lang="en-US" baseline="0" dirty="0"/>
              <a:t>The area is generally underlain with Very soft soils with very low effective stress which makes collecting high quality intact samples more difficult and as a result more expensive.</a:t>
            </a:r>
          </a:p>
          <a:p>
            <a:pPr marL="220348" indent="-220348">
              <a:buAutoNum type="arabicParenR"/>
            </a:pPr>
            <a:r>
              <a:rPr lang="en-US" baseline="0" dirty="0"/>
              <a:t>Most of the projects are performed in places that land is already lost to the sea. Therefore, we need to take the samples from under the water which is more complicated and expensive than regular sampling.</a:t>
            </a:r>
            <a:endParaRPr lang="en-US" dirty="0"/>
          </a:p>
          <a:p>
            <a:pPr lvl="0" algn="l"/>
            <a:endParaRPr lang="en-US" dirty="0"/>
          </a:p>
        </p:txBody>
      </p:sp>
      <p:sp>
        <p:nvSpPr>
          <p:cNvPr id="4" name="Slide Number Placeholder 3"/>
          <p:cNvSpPr>
            <a:spLocks noGrp="1"/>
          </p:cNvSpPr>
          <p:nvPr>
            <p:ph type="sldNum" sz="quarter" idx="5"/>
          </p:nvPr>
        </p:nvSpPr>
        <p:spPr/>
        <p:txBody>
          <a:bodyPr/>
          <a:lstStyle/>
          <a:p>
            <a:fld id="{73ABF0B4-4EE4-4F2B-AF04-2AEF9E908F0D}" type="slidenum">
              <a:rPr lang="en-US" smtClean="0"/>
              <a:t>11</a:t>
            </a:fld>
            <a:endParaRPr lang="en-US"/>
          </a:p>
        </p:txBody>
      </p:sp>
    </p:spTree>
    <p:extLst>
      <p:ext uri="{BB962C8B-B14F-4D97-AF65-F5344CB8AC3E}">
        <p14:creationId xmlns:p14="http://schemas.microsoft.com/office/powerpoint/2010/main" val="90193260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Who has been on a boat on a day that isn’t too hot or cold and the water is glass smooth?</a:t>
            </a:r>
          </a:p>
          <a:p>
            <a:endParaRPr lang="en-US" dirty="0"/>
          </a:p>
          <a:p>
            <a:r>
              <a:rPr lang="en-US" dirty="0"/>
              <a:t>What were you doing?</a:t>
            </a:r>
          </a:p>
          <a:p>
            <a:endParaRPr lang="en-US" dirty="0"/>
          </a:p>
        </p:txBody>
      </p:sp>
      <p:sp>
        <p:nvSpPr>
          <p:cNvPr id="4" name="Slide Number Placeholder 3"/>
          <p:cNvSpPr>
            <a:spLocks noGrp="1"/>
          </p:cNvSpPr>
          <p:nvPr>
            <p:ph type="sldNum" sz="quarter" idx="5"/>
          </p:nvPr>
        </p:nvSpPr>
        <p:spPr/>
        <p:txBody>
          <a:bodyPr/>
          <a:lstStyle/>
          <a:p>
            <a:fld id="{73ABF0B4-4EE4-4F2B-AF04-2AEF9E908F0D}" type="slidenum">
              <a:rPr lang="en-US" smtClean="0"/>
              <a:t>12</a:t>
            </a:fld>
            <a:endParaRPr lang="en-US"/>
          </a:p>
        </p:txBody>
      </p:sp>
    </p:spTree>
    <p:extLst>
      <p:ext uri="{BB962C8B-B14F-4D97-AF65-F5344CB8AC3E}">
        <p14:creationId xmlns:p14="http://schemas.microsoft.com/office/powerpoint/2010/main" val="314379692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gradFill flip="none" rotWithShape="1">
          <a:gsLst>
            <a:gs pos="0">
              <a:srgbClr val="82A6B8"/>
            </a:gs>
            <a:gs pos="96000">
              <a:srgbClr val="013F62"/>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10" name="Rectangle 9"/>
          <p:cNvSpPr/>
          <p:nvPr userDrawn="1"/>
        </p:nvSpPr>
        <p:spPr>
          <a:xfrm>
            <a:off x="0" y="-1"/>
            <a:ext cx="12192000" cy="6858002"/>
          </a:xfrm>
          <a:prstGeom prst="rect">
            <a:avLst/>
          </a:prstGeom>
          <a:gradFill>
            <a:gsLst>
              <a:gs pos="0">
                <a:srgbClr val="015889"/>
              </a:gs>
              <a:gs pos="96000">
                <a:srgbClr val="013F62"/>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 name="Title 1"/>
          <p:cNvSpPr>
            <a:spLocks noGrp="1"/>
          </p:cNvSpPr>
          <p:nvPr>
            <p:ph type="ctrTitle"/>
          </p:nvPr>
        </p:nvSpPr>
        <p:spPr>
          <a:xfrm>
            <a:off x="1524000" y="1122363"/>
            <a:ext cx="9144000" cy="1651794"/>
          </a:xfrm>
        </p:spPr>
        <p:txBody>
          <a:bodyPr anchor="b">
            <a:normAutofit/>
          </a:bodyPr>
          <a:lstStyle>
            <a:lvl1pPr algn="l">
              <a:defRPr sz="4000">
                <a:solidFill>
                  <a:schemeClr val="bg1"/>
                </a:solidFill>
                <a:latin typeface="Franklin Gothic Medium" panose="020B0603020102020204" pitchFamily="34" charset="0"/>
              </a:defRPr>
            </a:lvl1pPr>
          </a:lstStyle>
          <a:p>
            <a:r>
              <a:rPr lang="en-US"/>
              <a:t>Click to edit Master title style</a:t>
            </a:r>
            <a:endParaRPr lang="en-US" dirty="0"/>
          </a:p>
        </p:txBody>
      </p:sp>
      <p:sp>
        <p:nvSpPr>
          <p:cNvPr id="3" name="Subtitle 2"/>
          <p:cNvSpPr>
            <a:spLocks noGrp="1"/>
          </p:cNvSpPr>
          <p:nvPr>
            <p:ph type="subTitle" idx="1"/>
          </p:nvPr>
        </p:nvSpPr>
        <p:spPr>
          <a:xfrm>
            <a:off x="1524000" y="2803168"/>
            <a:ext cx="9144000" cy="706801"/>
          </a:xfrm>
        </p:spPr>
        <p:txBody>
          <a:bodyPr>
            <a:normAutofit/>
          </a:bodyPr>
          <a:lstStyle>
            <a:lvl1pPr marL="0" indent="0" algn="l">
              <a:buNone/>
              <a:defRPr sz="2800">
                <a:solidFill>
                  <a:schemeClr val="bg1"/>
                </a:solidFill>
                <a:latin typeface="Franklin Gothic Book" panose="020B0503020102020204" pitchFamily="34" charset="0"/>
              </a:defRPr>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EE053D8B-5612-489D-87CE-A5244669D724}" type="datetime1">
              <a:rPr lang="en-US" smtClean="0"/>
              <a:t>9/24/2019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7AE4AFB-FEC0-4F29-909E-DE1E918E075B}" type="slidenum">
              <a:rPr lang="en-US" smtClean="0"/>
              <a:t>‹#›</a:t>
            </a:fld>
            <a:endParaRPr lang="en-US"/>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250869" y="3853323"/>
            <a:ext cx="2417135" cy="446804"/>
          </a:xfrm>
          <a:prstGeom prst="rect">
            <a:avLst/>
          </a:prstGeom>
        </p:spPr>
      </p:pic>
      <p:cxnSp>
        <p:nvCxnSpPr>
          <p:cNvPr id="9" name="Straight Connector 8"/>
          <p:cNvCxnSpPr/>
          <p:nvPr userDrawn="1"/>
        </p:nvCxnSpPr>
        <p:spPr>
          <a:xfrm>
            <a:off x="1524000" y="3509963"/>
            <a:ext cx="9144000" cy="0"/>
          </a:xfrm>
          <a:prstGeom prst="line">
            <a:avLst/>
          </a:prstGeom>
          <a:ln w="3175">
            <a:solidFill>
              <a:schemeClr val="bg1"/>
            </a:solidFill>
          </a:ln>
        </p:spPr>
        <p:style>
          <a:lnRef idx="1">
            <a:schemeClr val="accent1"/>
          </a:lnRef>
          <a:fillRef idx="0">
            <a:schemeClr val="accent1"/>
          </a:fillRef>
          <a:effectRef idx="0">
            <a:schemeClr val="accent1"/>
          </a:effectRef>
          <a:fontRef idx="minor">
            <a:schemeClr val="tx1"/>
          </a:fontRef>
        </p:style>
      </p:cxnSp>
      <p:pic>
        <p:nvPicPr>
          <p:cNvPr id="18" name="Picture 17"/>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884064" y="3355371"/>
            <a:ext cx="9307936" cy="3365079"/>
          </a:xfrm>
          <a:prstGeom prst="rect">
            <a:avLst/>
          </a:prstGeom>
        </p:spPr>
      </p:pic>
      <p:sp>
        <p:nvSpPr>
          <p:cNvPr id="24" name="Rectangle 23"/>
          <p:cNvSpPr/>
          <p:nvPr userDrawn="1"/>
        </p:nvSpPr>
        <p:spPr>
          <a:xfrm>
            <a:off x="0" y="6743351"/>
            <a:ext cx="12192000" cy="118872"/>
          </a:xfrm>
          <a:prstGeom prst="rect">
            <a:avLst/>
          </a:prstGeom>
          <a:solidFill>
            <a:srgbClr val="88A82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Tree>
    <p:extLst>
      <p:ext uri="{BB962C8B-B14F-4D97-AF65-F5344CB8AC3E}">
        <p14:creationId xmlns:p14="http://schemas.microsoft.com/office/powerpoint/2010/main" val="314045081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013F62"/>
                </a:solidFill>
              </a:defRPr>
            </a:lvl1pPr>
          </a:lstStyle>
          <a:p>
            <a:r>
              <a:rPr lang="en-US" dirty="0"/>
              <a:t>Click to edit Master title style</a:t>
            </a:r>
          </a:p>
        </p:txBody>
      </p:sp>
      <p:sp>
        <p:nvSpPr>
          <p:cNvPr id="3" name="Content Placeholder 2"/>
          <p:cNvSpPr>
            <a:spLocks noGrp="1"/>
          </p:cNvSpPr>
          <p:nvPr>
            <p:ph idx="1"/>
          </p:nvPr>
        </p:nvSpPr>
        <p:spPr/>
        <p:txBody>
          <a:bodyPr/>
          <a:lstStyle>
            <a:lvl1pPr marL="228594" indent="-228594">
              <a:buClr>
                <a:srgbClr val="013F62"/>
              </a:buClr>
              <a:buFont typeface="Wingdings" panose="05000000000000000000" pitchFamily="2" charset="2"/>
              <a:buChar char="§"/>
              <a:defRPr/>
            </a:lvl1pPr>
            <a:lvl2pPr marL="685783" indent="-228594">
              <a:buClr>
                <a:srgbClr val="013F62"/>
              </a:buClr>
              <a:buFont typeface="Arial" panose="020B0604020202020204" pitchFamily="34" charset="0"/>
              <a:buChar char="–"/>
              <a:defRPr/>
            </a:lvl2pPr>
            <a:lvl3pPr marL="1142971" indent="-228594">
              <a:buClr>
                <a:srgbClr val="013F62"/>
              </a:buClr>
              <a:buFont typeface="Wingdings" panose="05000000000000000000" pitchFamily="2" charset="2"/>
              <a:buChar char="§"/>
              <a:defRPr/>
            </a:lvl3pPr>
            <a:lvl4pPr marL="1600160" indent="-228594">
              <a:buClr>
                <a:srgbClr val="013F62"/>
              </a:buClr>
              <a:buFont typeface="Courier New" panose="02070309020205020404" pitchFamily="49" charset="0"/>
              <a:buChar char="o"/>
              <a:defRPr/>
            </a:lvl4pPr>
            <a:lvl5pPr marL="2057349" indent="-228594">
              <a:buClr>
                <a:srgbClr val="013F62"/>
              </a:buClr>
              <a:buFont typeface="Courier New" panose="02070309020205020404" pitchFamily="49" charset="0"/>
              <a:buChar char="o"/>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435F52D-723F-43BC-959F-6516CBA5834C}" type="datetime1">
              <a:rPr lang="en-US" smtClean="0"/>
              <a:t>9/24/2019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8610600" y="6356356"/>
            <a:ext cx="2743200" cy="365125"/>
          </a:xfrm>
        </p:spPr>
        <p:txBody>
          <a:bodyPr/>
          <a:lstStyle/>
          <a:p>
            <a:fld id="{C7AE4AFB-FEC0-4F29-909E-DE1E918E075B}" type="slidenum">
              <a:rPr lang="en-US" smtClean="0"/>
              <a:t>‹#›</a:t>
            </a:fld>
            <a:endParaRPr lang="en-US" dirty="0"/>
          </a:p>
        </p:txBody>
      </p:sp>
    </p:spTree>
    <p:extLst>
      <p:ext uri="{BB962C8B-B14F-4D97-AF65-F5344CB8AC3E}">
        <p14:creationId xmlns:p14="http://schemas.microsoft.com/office/powerpoint/2010/main" val="121934836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57797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57797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E7F7BE7-49AD-4879-8E8A-3E3A8FC5376B}" type="datetime1">
              <a:rPr lang="en-US" smtClean="0"/>
              <a:t>9/24/2019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7AE4AFB-FEC0-4F29-909E-DE1E918E075B}" type="slidenum">
              <a:rPr lang="en-US" smtClean="0"/>
              <a:t>‹#›</a:t>
            </a:fld>
            <a:endParaRPr lang="en-US"/>
          </a:p>
        </p:txBody>
      </p:sp>
    </p:spTree>
    <p:extLst>
      <p:ext uri="{BB962C8B-B14F-4D97-AF65-F5344CB8AC3E}">
        <p14:creationId xmlns:p14="http://schemas.microsoft.com/office/powerpoint/2010/main" val="240733799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Two Content">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DE96022F-19E9-46FE-82FB-3D4E4640C531}"/>
              </a:ext>
            </a:extLst>
          </p:cNvPr>
          <p:cNvSpPr/>
          <p:nvPr userDrawn="1"/>
        </p:nvSpPr>
        <p:spPr>
          <a:xfrm>
            <a:off x="122068" y="136518"/>
            <a:ext cx="4201357" cy="6486223"/>
          </a:xfrm>
          <a:prstGeom prst="rect">
            <a:avLst/>
          </a:prstGeom>
          <a:solidFill>
            <a:srgbClr val="013F6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noFill/>
              </a:ln>
            </a:endParaRPr>
          </a:p>
        </p:txBody>
      </p:sp>
      <p:sp>
        <p:nvSpPr>
          <p:cNvPr id="4" name="Content Placeholder 3"/>
          <p:cNvSpPr>
            <a:spLocks noGrp="1"/>
          </p:cNvSpPr>
          <p:nvPr>
            <p:ph sz="half" idx="2"/>
          </p:nvPr>
        </p:nvSpPr>
        <p:spPr>
          <a:xfrm>
            <a:off x="5248922" y="666919"/>
            <a:ext cx="6104878" cy="5524161"/>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p:cNvSpPr>
            <a:spLocks noGrp="1"/>
          </p:cNvSpPr>
          <p:nvPr>
            <p:ph type="dt" sz="half" idx="10"/>
          </p:nvPr>
        </p:nvSpPr>
        <p:spPr/>
        <p:txBody>
          <a:bodyPr/>
          <a:lstStyle/>
          <a:p>
            <a:fld id="{5FB1B615-32CF-42D3-A8DB-43C7DDC7AAFE}" type="datetime1">
              <a:rPr lang="en-US" smtClean="0"/>
              <a:t>9/24/2019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7AE4AFB-FEC0-4F29-909E-DE1E918E075B}" type="slidenum">
              <a:rPr lang="en-US" smtClean="0"/>
              <a:t>‹#›</a:t>
            </a:fld>
            <a:endParaRPr lang="en-US"/>
          </a:p>
        </p:txBody>
      </p:sp>
      <p:cxnSp>
        <p:nvCxnSpPr>
          <p:cNvPr id="12" name="Straight Connector 11">
            <a:extLst>
              <a:ext uri="{FF2B5EF4-FFF2-40B4-BE49-F238E27FC236}">
                <a16:creationId xmlns:a16="http://schemas.microsoft.com/office/drawing/2014/main" id="{2351202A-60C9-4B89-9FD0-5CC72EB36FB9}"/>
              </a:ext>
            </a:extLst>
          </p:cNvPr>
          <p:cNvCxnSpPr>
            <a:cxnSpLocks/>
          </p:cNvCxnSpPr>
          <p:nvPr userDrawn="1"/>
        </p:nvCxnSpPr>
        <p:spPr>
          <a:xfrm>
            <a:off x="1561105" y="3732027"/>
            <a:ext cx="1265274" cy="0"/>
          </a:xfrm>
          <a:prstGeom prst="line">
            <a:avLst/>
          </a:prstGeom>
          <a:ln w="12700">
            <a:solidFill>
              <a:schemeClr val="bg2"/>
            </a:solidFill>
          </a:ln>
        </p:spPr>
        <p:style>
          <a:lnRef idx="1">
            <a:schemeClr val="accent1"/>
          </a:lnRef>
          <a:fillRef idx="0">
            <a:schemeClr val="accent1"/>
          </a:fillRef>
          <a:effectRef idx="0">
            <a:schemeClr val="accent1"/>
          </a:effectRef>
          <a:fontRef idx="minor">
            <a:schemeClr val="tx1"/>
          </a:fontRef>
        </p:style>
      </p:cxnSp>
      <p:sp>
        <p:nvSpPr>
          <p:cNvPr id="14" name="Text Placeholder 13">
            <a:extLst>
              <a:ext uri="{FF2B5EF4-FFF2-40B4-BE49-F238E27FC236}">
                <a16:creationId xmlns:a16="http://schemas.microsoft.com/office/drawing/2014/main" id="{B6A4773F-C49C-4921-8B29-D67A9417C02B}"/>
              </a:ext>
            </a:extLst>
          </p:cNvPr>
          <p:cNvSpPr>
            <a:spLocks noGrp="1"/>
          </p:cNvSpPr>
          <p:nvPr>
            <p:ph type="body" sz="quarter" idx="13"/>
          </p:nvPr>
        </p:nvSpPr>
        <p:spPr>
          <a:xfrm>
            <a:off x="651121" y="4253824"/>
            <a:ext cx="3143250" cy="506412"/>
          </a:xfrm>
        </p:spPr>
        <p:txBody>
          <a:bodyPr/>
          <a:lstStyle>
            <a:lvl1pPr>
              <a:defRPr>
                <a:solidFill>
                  <a:schemeClr val="bg1"/>
                </a:solidFill>
              </a:defRPr>
            </a:lvl1pPr>
          </a:lstStyle>
          <a:p>
            <a:pPr lvl="0"/>
            <a:r>
              <a:rPr lang="en-US" dirty="0"/>
              <a:t>Click to edit Master</a:t>
            </a:r>
          </a:p>
        </p:txBody>
      </p:sp>
      <p:sp>
        <p:nvSpPr>
          <p:cNvPr id="15" name="Text Placeholder 13">
            <a:extLst>
              <a:ext uri="{FF2B5EF4-FFF2-40B4-BE49-F238E27FC236}">
                <a16:creationId xmlns:a16="http://schemas.microsoft.com/office/drawing/2014/main" id="{AB870CB8-7E5A-45D0-A86E-87ED75FF2B52}"/>
              </a:ext>
            </a:extLst>
          </p:cNvPr>
          <p:cNvSpPr>
            <a:spLocks noGrp="1"/>
          </p:cNvSpPr>
          <p:nvPr>
            <p:ph type="body" sz="quarter" idx="14"/>
          </p:nvPr>
        </p:nvSpPr>
        <p:spPr>
          <a:xfrm>
            <a:off x="669709" y="1688759"/>
            <a:ext cx="3143250" cy="506412"/>
          </a:xfrm>
        </p:spPr>
        <p:txBody>
          <a:bodyPr>
            <a:noAutofit/>
          </a:bodyPr>
          <a:lstStyle>
            <a:lvl1pPr algn="ctr">
              <a:defRPr sz="3200">
                <a:solidFill>
                  <a:schemeClr val="bg1"/>
                </a:solidFill>
              </a:defRPr>
            </a:lvl1pPr>
          </a:lstStyle>
          <a:p>
            <a:pPr lvl="0"/>
            <a:r>
              <a:rPr lang="en-US" dirty="0"/>
              <a:t>Click to edit Master</a:t>
            </a:r>
          </a:p>
        </p:txBody>
      </p:sp>
    </p:spTree>
    <p:extLst>
      <p:ext uri="{BB962C8B-B14F-4D97-AF65-F5344CB8AC3E}">
        <p14:creationId xmlns:p14="http://schemas.microsoft.com/office/powerpoint/2010/main" val="8866871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_Two Content">
    <p:spTree>
      <p:nvGrpSpPr>
        <p:cNvPr id="1" name=""/>
        <p:cNvGrpSpPr/>
        <p:nvPr/>
      </p:nvGrpSpPr>
      <p:grpSpPr>
        <a:xfrm>
          <a:off x="0" y="0"/>
          <a:ext cx="0" cy="0"/>
          <a:chOff x="0" y="0"/>
          <a:chExt cx="0" cy="0"/>
        </a:xfrm>
      </p:grpSpPr>
      <p:sp>
        <p:nvSpPr>
          <p:cNvPr id="4" name="Content Placeholder 3"/>
          <p:cNvSpPr>
            <a:spLocks noGrp="1"/>
          </p:cNvSpPr>
          <p:nvPr>
            <p:ph sz="half" idx="2"/>
          </p:nvPr>
        </p:nvSpPr>
        <p:spPr>
          <a:xfrm>
            <a:off x="5248922" y="666919"/>
            <a:ext cx="6104878" cy="5524161"/>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p:cNvSpPr>
            <a:spLocks noGrp="1"/>
          </p:cNvSpPr>
          <p:nvPr>
            <p:ph type="dt" sz="half" idx="10"/>
          </p:nvPr>
        </p:nvSpPr>
        <p:spPr/>
        <p:txBody>
          <a:bodyPr/>
          <a:lstStyle/>
          <a:p>
            <a:fld id="{51BBB6A0-ED03-45A5-B38D-45AC844007FF}" type="datetime1">
              <a:rPr lang="en-US" smtClean="0"/>
              <a:t>9/24/2019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7AE4AFB-FEC0-4F29-909E-DE1E918E075B}" type="slidenum">
              <a:rPr lang="en-US" smtClean="0"/>
              <a:t>‹#›</a:t>
            </a:fld>
            <a:endParaRPr lang="en-US"/>
          </a:p>
        </p:txBody>
      </p:sp>
      <p:sp>
        <p:nvSpPr>
          <p:cNvPr id="8" name="Rectangle 7">
            <a:extLst>
              <a:ext uri="{FF2B5EF4-FFF2-40B4-BE49-F238E27FC236}">
                <a16:creationId xmlns:a16="http://schemas.microsoft.com/office/drawing/2014/main" id="{99AFA3EB-1C04-4263-A413-8898AA88FEF0}"/>
              </a:ext>
            </a:extLst>
          </p:cNvPr>
          <p:cNvSpPr/>
          <p:nvPr userDrawn="1"/>
        </p:nvSpPr>
        <p:spPr>
          <a:xfrm>
            <a:off x="122069" y="136518"/>
            <a:ext cx="1955306" cy="6486223"/>
          </a:xfrm>
          <a:prstGeom prst="rect">
            <a:avLst/>
          </a:prstGeom>
          <a:solidFill>
            <a:srgbClr val="013F6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noFill/>
              </a:ln>
            </a:endParaRPr>
          </a:p>
        </p:txBody>
      </p:sp>
      <p:sp>
        <p:nvSpPr>
          <p:cNvPr id="3" name="Oval 2">
            <a:extLst>
              <a:ext uri="{FF2B5EF4-FFF2-40B4-BE49-F238E27FC236}">
                <a16:creationId xmlns:a16="http://schemas.microsoft.com/office/drawing/2014/main" id="{02C837C6-7BE7-4EA6-8B91-AA5C83DE426E}"/>
              </a:ext>
            </a:extLst>
          </p:cNvPr>
          <p:cNvSpPr/>
          <p:nvPr userDrawn="1"/>
        </p:nvSpPr>
        <p:spPr>
          <a:xfrm>
            <a:off x="1047565" y="1651247"/>
            <a:ext cx="3275861" cy="3275861"/>
          </a:xfrm>
          <a:prstGeom prst="ellipse">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1418022" y="2475447"/>
            <a:ext cx="2534945" cy="1325563"/>
          </a:xfrm>
        </p:spPr>
        <p:txBody>
          <a:bodyPr/>
          <a:lstStyle>
            <a:lvl1pPr>
              <a:defRPr>
                <a:solidFill>
                  <a:schemeClr val="bg1"/>
                </a:solidFill>
              </a:defRPr>
            </a:lvl1pPr>
          </a:lstStyle>
          <a:p>
            <a:r>
              <a:rPr lang="en-US" dirty="0"/>
              <a:t>Click to edit Master title style</a:t>
            </a:r>
          </a:p>
        </p:txBody>
      </p:sp>
    </p:spTree>
    <p:extLst>
      <p:ext uri="{BB962C8B-B14F-4D97-AF65-F5344CB8AC3E}">
        <p14:creationId xmlns:p14="http://schemas.microsoft.com/office/powerpoint/2010/main" val="47999235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9"/>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9" y="1681163"/>
            <a:ext cx="5157787" cy="823912"/>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Edit Master text styles</a:t>
            </a:r>
          </a:p>
        </p:txBody>
      </p:sp>
      <p:sp>
        <p:nvSpPr>
          <p:cNvPr id="4" name="Content Placeholder 3"/>
          <p:cNvSpPr>
            <a:spLocks noGrp="1"/>
          </p:cNvSpPr>
          <p:nvPr>
            <p:ph sz="half" idx="2"/>
          </p:nvPr>
        </p:nvSpPr>
        <p:spPr>
          <a:xfrm>
            <a:off x="839789"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3" y="1681163"/>
            <a:ext cx="5183188" cy="823912"/>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Edit Master text styles</a:t>
            </a:r>
          </a:p>
        </p:txBody>
      </p:sp>
      <p:sp>
        <p:nvSpPr>
          <p:cNvPr id="6" name="Content Placeholder 5"/>
          <p:cNvSpPr>
            <a:spLocks noGrp="1"/>
          </p:cNvSpPr>
          <p:nvPr>
            <p:ph sz="quarter" idx="4"/>
          </p:nvPr>
        </p:nvSpPr>
        <p:spPr>
          <a:xfrm>
            <a:off x="6172203"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D8C979D7-F129-410F-BA1A-F9D7DAD67B30}" type="datetime1">
              <a:rPr lang="en-US" smtClean="0"/>
              <a:t>9/24/2019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7AE4AFB-FEC0-4F29-909E-DE1E918E075B}" type="slidenum">
              <a:rPr lang="en-US" smtClean="0"/>
              <a:t>‹#›</a:t>
            </a:fld>
            <a:endParaRPr lang="en-US"/>
          </a:p>
        </p:txBody>
      </p:sp>
    </p:spTree>
    <p:extLst>
      <p:ext uri="{BB962C8B-B14F-4D97-AF65-F5344CB8AC3E}">
        <p14:creationId xmlns:p14="http://schemas.microsoft.com/office/powerpoint/2010/main" val="106322187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Date Placeholder 2"/>
          <p:cNvSpPr>
            <a:spLocks noGrp="1"/>
          </p:cNvSpPr>
          <p:nvPr>
            <p:ph type="dt" sz="half" idx="10"/>
          </p:nvPr>
        </p:nvSpPr>
        <p:spPr/>
        <p:txBody>
          <a:bodyPr/>
          <a:lstStyle/>
          <a:p>
            <a:fld id="{F5C358A6-9F85-4030-BBED-2C88169859B9}" type="datetime1">
              <a:rPr lang="en-US" smtClean="0"/>
              <a:t>9/24/2019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7AE4AFB-FEC0-4F29-909E-DE1E918E075B}" type="slidenum">
              <a:rPr lang="en-US" smtClean="0"/>
              <a:t>‹#›</a:t>
            </a:fld>
            <a:endParaRPr lang="en-US"/>
          </a:p>
        </p:txBody>
      </p:sp>
    </p:spTree>
    <p:extLst>
      <p:ext uri="{BB962C8B-B14F-4D97-AF65-F5344CB8AC3E}">
        <p14:creationId xmlns:p14="http://schemas.microsoft.com/office/powerpoint/2010/main" val="189123488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440413E-1698-4B46-BA57-DC2F53C771BB}" type="datetime1">
              <a:rPr lang="en-US" smtClean="0"/>
              <a:t>9/24/2019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7AE4AFB-FEC0-4F29-909E-DE1E918E075B}" type="slidenum">
              <a:rPr lang="en-US" smtClean="0"/>
              <a:t>‹#›</a:t>
            </a:fld>
            <a:endParaRPr lang="en-US"/>
          </a:p>
        </p:txBody>
      </p:sp>
    </p:spTree>
    <p:extLst>
      <p:ext uri="{BB962C8B-B14F-4D97-AF65-F5344CB8AC3E}">
        <p14:creationId xmlns:p14="http://schemas.microsoft.com/office/powerpoint/2010/main" val="137601527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31"/>
            <a:ext cx="6172200" cy="4873625"/>
          </a:xfrm>
        </p:spPr>
        <p:txBody>
          <a:bodyPr/>
          <a:lstStyle>
            <a:lvl1pPr>
              <a:defRPr sz="2400"/>
            </a:lvl1pPr>
            <a:lvl2pPr>
              <a:defRPr sz="2000"/>
            </a:lvl2pPr>
            <a:lvl3pPr>
              <a:defRPr sz="18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044AA48-2FF6-4043-A988-4ED33499F682}" type="datetime1">
              <a:rPr lang="en-US" smtClean="0"/>
              <a:t>9/24/2019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7AE4AFB-FEC0-4F29-909E-DE1E918E075B}" type="slidenum">
              <a:rPr lang="en-US" smtClean="0"/>
              <a:t>‹#›</a:t>
            </a:fld>
            <a:endParaRPr lang="en-US"/>
          </a:p>
        </p:txBody>
      </p:sp>
    </p:spTree>
    <p:extLst>
      <p:ext uri="{BB962C8B-B14F-4D97-AF65-F5344CB8AC3E}">
        <p14:creationId xmlns:p14="http://schemas.microsoft.com/office/powerpoint/2010/main" val="170975063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2.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pn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11">
            <a:extLst>
              <a:ext uri="{28A0092B-C50C-407E-A947-70E740481C1C}">
                <a14:useLocalDpi xmlns:a14="http://schemas.microsoft.com/office/drawing/2010/main" val="0"/>
              </a:ext>
            </a:extLst>
          </a:blip>
          <a:stretch>
            <a:fillRect/>
          </a:stretch>
        </p:blipFill>
        <p:spPr>
          <a:xfrm>
            <a:off x="3499828" y="3755399"/>
            <a:ext cx="8692177" cy="3102607"/>
          </a:xfrm>
          <a:prstGeom prst="rect">
            <a:avLst/>
          </a:prstGeom>
        </p:spPr>
      </p:pic>
      <p:sp>
        <p:nvSpPr>
          <p:cNvPr id="3" name="Text Placeholder 2"/>
          <p:cNvSpPr>
            <a:spLocks noGrp="1"/>
          </p:cNvSpPr>
          <p:nvPr>
            <p:ph type="body" idx="1"/>
          </p:nvPr>
        </p:nvSpPr>
        <p:spPr>
          <a:xfrm>
            <a:off x="838200" y="1570433"/>
            <a:ext cx="10515600" cy="435133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6356356"/>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8DBB554-8599-4A01-B4CF-08B4139DF373}" type="datetime1">
              <a:rPr lang="en-US" smtClean="0"/>
              <a:t>9/24/2019</a:t>
            </a:fld>
            <a:endParaRPr lang="en-US"/>
          </a:p>
        </p:txBody>
      </p:sp>
      <p:sp>
        <p:nvSpPr>
          <p:cNvPr id="5" name="Footer Placeholder 4"/>
          <p:cNvSpPr>
            <a:spLocks noGrp="1"/>
          </p:cNvSpPr>
          <p:nvPr>
            <p:ph type="ftr" sz="quarter" idx="3"/>
          </p:nvPr>
        </p:nvSpPr>
        <p:spPr>
          <a:xfrm>
            <a:off x="4038600" y="6356356"/>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6"/>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7AE4AFB-FEC0-4F29-909E-DE1E918E075B}" type="slidenum">
              <a:rPr lang="en-US" smtClean="0"/>
              <a:t>‹#›</a:t>
            </a:fld>
            <a:endParaRPr lang="en-US"/>
          </a:p>
        </p:txBody>
      </p:sp>
      <p:pic>
        <p:nvPicPr>
          <p:cNvPr id="61" name="Picture 60"/>
          <p:cNvPicPr>
            <a:picLocks noChangeAspect="1"/>
          </p:cNvPicPr>
          <p:nvPr userDrawn="1"/>
        </p:nvPicPr>
        <p:blipFill>
          <a:blip r:embed="rId12" cstate="print">
            <a:extLst>
              <a:ext uri="{28A0092B-C50C-407E-A947-70E740481C1C}">
                <a14:useLocalDpi xmlns:a14="http://schemas.microsoft.com/office/drawing/2010/main" val="0"/>
              </a:ext>
            </a:extLst>
          </a:blip>
          <a:stretch>
            <a:fillRect/>
          </a:stretch>
        </p:blipFill>
        <p:spPr>
          <a:xfrm>
            <a:off x="9378460" y="6006575"/>
            <a:ext cx="1975341" cy="365139"/>
          </a:xfrm>
          <a:prstGeom prst="rect">
            <a:avLst/>
          </a:prstGeom>
        </p:spPr>
      </p:pic>
      <p:sp>
        <p:nvSpPr>
          <p:cNvPr id="2" name="Title Placeholder 1"/>
          <p:cNvSpPr>
            <a:spLocks noGrp="1"/>
          </p:cNvSpPr>
          <p:nvPr>
            <p:ph type="title"/>
          </p:nvPr>
        </p:nvSpPr>
        <p:spPr>
          <a:xfrm>
            <a:off x="838200" y="109939"/>
            <a:ext cx="10515600" cy="1325563"/>
          </a:xfrm>
          <a:prstGeom prst="rect">
            <a:avLst/>
          </a:prstGeom>
        </p:spPr>
        <p:txBody>
          <a:bodyPr vert="horz" lIns="91440" tIns="45720" rIns="91440" bIns="45720" rtlCol="0" anchor="b">
            <a:normAutofit/>
          </a:bodyPr>
          <a:lstStyle/>
          <a:p>
            <a:r>
              <a:rPr lang="en-US" dirty="0"/>
              <a:t>Click to edit Master title style</a:t>
            </a:r>
          </a:p>
        </p:txBody>
      </p:sp>
      <p:sp>
        <p:nvSpPr>
          <p:cNvPr id="9" name="Rectangle 8"/>
          <p:cNvSpPr/>
          <p:nvPr userDrawn="1"/>
        </p:nvSpPr>
        <p:spPr>
          <a:xfrm rot="10800000">
            <a:off x="0" y="6739728"/>
            <a:ext cx="12192000" cy="121965"/>
          </a:xfrm>
          <a:prstGeom prst="rect">
            <a:avLst/>
          </a:prstGeom>
          <a:solidFill>
            <a:srgbClr val="88A82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Tree>
    <p:extLst>
      <p:ext uri="{BB962C8B-B14F-4D97-AF65-F5344CB8AC3E}">
        <p14:creationId xmlns:p14="http://schemas.microsoft.com/office/powerpoint/2010/main" val="255368302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2" r:id="rId3"/>
    <p:sldLayoutId id="2147483657" r:id="rId4"/>
    <p:sldLayoutId id="2147483658" r:id="rId5"/>
    <p:sldLayoutId id="2147483653" r:id="rId6"/>
    <p:sldLayoutId id="2147483654" r:id="rId7"/>
    <p:sldLayoutId id="2147483655" r:id="rId8"/>
    <p:sldLayoutId id="2147483656" r:id="rId9"/>
  </p:sldLayoutIdLst>
  <p:hf hdr="0" ftr="0" dt="0"/>
  <p:txStyles>
    <p:titleStyle>
      <a:lvl1pPr algn="l" defTabSz="914377" rtl="0" eaLnBrk="1" latinLnBrk="0" hangingPunct="1">
        <a:lnSpc>
          <a:spcPct val="90000"/>
        </a:lnSpc>
        <a:spcBef>
          <a:spcPct val="0"/>
        </a:spcBef>
        <a:buNone/>
        <a:defRPr sz="3200" kern="1200">
          <a:solidFill>
            <a:srgbClr val="013F62"/>
          </a:solidFill>
          <a:latin typeface="Arial" panose="020B0604020202020204" pitchFamily="34" charset="0"/>
          <a:ea typeface="+mj-ea"/>
          <a:cs typeface="Arial" panose="020B0604020202020204" pitchFamily="34" charset="0"/>
        </a:defRPr>
      </a:lvl1pPr>
    </p:titleStyle>
    <p:bodyStyle>
      <a:lvl1pPr marL="228594" indent="-228594" algn="l" defTabSz="914377" rtl="0" eaLnBrk="1" latinLnBrk="0" hangingPunct="1">
        <a:lnSpc>
          <a:spcPts val="3000"/>
        </a:lnSpc>
        <a:spcBef>
          <a:spcPts val="1000"/>
        </a:spcBef>
        <a:buClr>
          <a:srgbClr val="013F62"/>
        </a:buClr>
        <a:buFont typeface="Wingdings" panose="05000000000000000000" pitchFamily="2" charset="2"/>
        <a:buChar char="§"/>
        <a:defRPr sz="2400" kern="1200">
          <a:solidFill>
            <a:schemeClr val="tx1">
              <a:lumMod val="75000"/>
              <a:lumOff val="25000"/>
            </a:schemeClr>
          </a:solidFill>
          <a:latin typeface="Arial" panose="020B0604020202020204" pitchFamily="34" charset="0"/>
          <a:ea typeface="+mn-ea"/>
          <a:cs typeface="Arial" panose="020B0604020202020204" pitchFamily="34" charset="0"/>
        </a:defRPr>
      </a:lvl1pPr>
      <a:lvl2pPr marL="685783" indent="-228594" algn="l" defTabSz="914377" rtl="0" eaLnBrk="1" latinLnBrk="0" hangingPunct="1">
        <a:lnSpc>
          <a:spcPct val="90000"/>
        </a:lnSpc>
        <a:spcBef>
          <a:spcPts val="500"/>
        </a:spcBef>
        <a:buClr>
          <a:srgbClr val="013F62"/>
        </a:buClr>
        <a:buFont typeface="Arial" panose="020B0604020202020204" pitchFamily="34" charset="0"/>
        <a:buChar char="–"/>
        <a:defRPr sz="2000" kern="1200">
          <a:solidFill>
            <a:schemeClr val="tx1">
              <a:lumMod val="75000"/>
              <a:lumOff val="25000"/>
            </a:schemeClr>
          </a:solidFill>
          <a:latin typeface="Arial" panose="020B0604020202020204" pitchFamily="34" charset="0"/>
          <a:ea typeface="+mn-ea"/>
          <a:cs typeface="Arial" panose="020B0604020202020204" pitchFamily="34" charset="0"/>
        </a:defRPr>
      </a:lvl2pPr>
      <a:lvl3pPr marL="1142971" indent="-228594" algn="l" defTabSz="914377" rtl="0" eaLnBrk="1" latinLnBrk="0" hangingPunct="1">
        <a:lnSpc>
          <a:spcPct val="90000"/>
        </a:lnSpc>
        <a:spcBef>
          <a:spcPts val="500"/>
        </a:spcBef>
        <a:buClr>
          <a:srgbClr val="013F62"/>
        </a:buClr>
        <a:buFont typeface="Wingdings" panose="05000000000000000000" pitchFamily="2" charset="2"/>
        <a:buChar char="§"/>
        <a:defRPr sz="1800" kern="1200">
          <a:solidFill>
            <a:schemeClr val="tx1">
              <a:lumMod val="75000"/>
              <a:lumOff val="25000"/>
            </a:schemeClr>
          </a:solidFill>
          <a:latin typeface="Arial" panose="020B0604020202020204" pitchFamily="34" charset="0"/>
          <a:ea typeface="+mn-ea"/>
          <a:cs typeface="Arial" panose="020B0604020202020204" pitchFamily="34" charset="0"/>
        </a:defRPr>
      </a:lvl3pPr>
      <a:lvl4pPr marL="1600160" indent="-228594" algn="l" defTabSz="914377" rtl="0" eaLnBrk="1" latinLnBrk="0" hangingPunct="1">
        <a:lnSpc>
          <a:spcPct val="90000"/>
        </a:lnSpc>
        <a:spcBef>
          <a:spcPts val="500"/>
        </a:spcBef>
        <a:buClr>
          <a:srgbClr val="013F62"/>
        </a:buClr>
        <a:buFont typeface="Courier New" panose="02070309020205020404" pitchFamily="49" charset="0"/>
        <a:buChar char="o"/>
        <a:defRPr sz="1800" kern="1200">
          <a:solidFill>
            <a:schemeClr val="tx1">
              <a:lumMod val="75000"/>
              <a:lumOff val="25000"/>
            </a:schemeClr>
          </a:solidFill>
          <a:latin typeface="Arial" panose="020B0604020202020204" pitchFamily="34" charset="0"/>
          <a:ea typeface="+mn-ea"/>
          <a:cs typeface="Arial" panose="020B0604020202020204" pitchFamily="34" charset="0"/>
        </a:defRPr>
      </a:lvl4pPr>
      <a:lvl5pPr marL="2057349" indent="-228594" algn="l" defTabSz="914377" rtl="0" eaLnBrk="1" latinLnBrk="0" hangingPunct="1">
        <a:lnSpc>
          <a:spcPct val="90000"/>
        </a:lnSpc>
        <a:spcBef>
          <a:spcPts val="500"/>
        </a:spcBef>
        <a:buClr>
          <a:srgbClr val="013F62"/>
        </a:buClr>
        <a:buFont typeface="Courier New" panose="02070309020205020404" pitchFamily="49" charset="0"/>
        <a:buChar char="o"/>
        <a:defRPr sz="1800" kern="1200">
          <a:solidFill>
            <a:schemeClr val="tx1">
              <a:lumMod val="75000"/>
              <a:lumOff val="25000"/>
            </a:schemeClr>
          </a:solidFill>
          <a:latin typeface="Arial" panose="020B0604020202020204" pitchFamily="34" charset="0"/>
          <a:ea typeface="+mn-ea"/>
          <a:cs typeface="Arial" panose="020B0604020202020204" pitchFamily="34" charset="0"/>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12.emf"/></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hyperlink" Target="http://shapingyouth.org/operation-marriage-a-childs-view-of-doma-family-diversity/" TargetMode="External"/><Relationship Id="rId2" Type="http://schemas.openxmlformats.org/officeDocument/2006/relationships/image" Target="../media/image15.jpg"/><Relationship Id="rId1" Type="http://schemas.openxmlformats.org/officeDocument/2006/relationships/slideLayout" Target="../slideLayouts/slideLayout2.xml"/><Relationship Id="rId4" Type="http://schemas.openxmlformats.org/officeDocument/2006/relationships/hyperlink" Target="https://creativecommons.org/licenses/by-nc-nd/3.0/" TargetMode="External"/></Relationships>
</file>

<file path=ppt/slides/_rels/slide1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7.emf"/><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image" Target="../media/image18.png"/><Relationship Id="rId7" Type="http://schemas.openxmlformats.org/officeDocument/2006/relationships/customXml" Target="../ink/ink2.xml"/><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image" Target="../media/image20.png"/><Relationship Id="rId5" Type="http://schemas.openxmlformats.org/officeDocument/2006/relationships/customXml" Target="../ink/ink1.xml"/><Relationship Id="rId10" Type="http://schemas.openxmlformats.org/officeDocument/2006/relationships/image" Target="../media/image22.png"/><Relationship Id="rId4" Type="http://schemas.openxmlformats.org/officeDocument/2006/relationships/image" Target="../media/image19.png"/><Relationship Id="rId9" Type="http://schemas.openxmlformats.org/officeDocument/2006/relationships/customXml" Target="../ink/ink3.xml"/></Relationships>
</file>

<file path=ppt/slides/_rels/slide22.xml.rels><?xml version="1.0" encoding="UTF-8" standalone="yes"?>
<Relationships xmlns="http://schemas.openxmlformats.org/package/2006/relationships"><Relationship Id="rId8" Type="http://schemas.microsoft.com/office/2007/relationships/diagramDrawing" Target="../diagrams/drawing2.xml"/><Relationship Id="rId3" Type="http://schemas.openxmlformats.org/officeDocument/2006/relationships/notesSlide" Target="../notesSlides/notesSlide18.xml"/><Relationship Id="rId7" Type="http://schemas.openxmlformats.org/officeDocument/2006/relationships/diagramColors" Target="../diagrams/colors2.xml"/><Relationship Id="rId2" Type="http://schemas.openxmlformats.org/officeDocument/2006/relationships/slideLayout" Target="../slideLayouts/slideLayout4.xml"/><Relationship Id="rId1" Type="http://schemas.openxmlformats.org/officeDocument/2006/relationships/themeOverride" Target="../theme/themeOverride3.xml"/><Relationship Id="rId6" Type="http://schemas.openxmlformats.org/officeDocument/2006/relationships/diagramQuickStyle" Target="../diagrams/quickStyle2.xml"/><Relationship Id="rId5" Type="http://schemas.openxmlformats.org/officeDocument/2006/relationships/diagramLayout" Target="../diagrams/layout2.xml"/><Relationship Id="rId4" Type="http://schemas.openxmlformats.org/officeDocument/2006/relationships/diagramData" Target="../diagrams/data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3" Type="http://schemas.openxmlformats.org/officeDocument/2006/relationships/image" Target="../media/image200.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2.xml"/><Relationship Id="rId1" Type="http://schemas.openxmlformats.org/officeDocument/2006/relationships/themeOverride" Target="../theme/themeOverride1.xml"/></Relationships>
</file>

<file path=ppt/slides/_rels/slide30.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9.xml"/><Relationship Id="rId1" Type="http://schemas.openxmlformats.org/officeDocument/2006/relationships/slideLayout" Target="../slideLayouts/slideLayout7.xml"/><Relationship Id="rId4" Type="http://schemas.openxmlformats.org/officeDocument/2006/relationships/image" Target="../media/image28.png"/></Relationships>
</file>

<file path=ppt/slides/_rels/slide34.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30.xml"/><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34.xml"/><Relationship Id="rId1" Type="http://schemas.openxmlformats.org/officeDocument/2006/relationships/slideLayout" Target="../slideLayouts/slideLayout7.xml"/><Relationship Id="rId4" Type="http://schemas.openxmlformats.org/officeDocument/2006/relationships/image" Target="../media/image34.png"/></Relationships>
</file>

<file path=ppt/slides/_rels/slide39.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2.xml"/><Relationship Id="rId1" Type="http://schemas.openxmlformats.org/officeDocument/2006/relationships/themeOverride" Target="../theme/themeOverride2.xml"/></Relationships>
</file>

<file path=ppt/slides/_rels/slide40.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36.xml"/><Relationship Id="rId1" Type="http://schemas.openxmlformats.org/officeDocument/2006/relationships/slideLayout" Target="../slideLayouts/slideLayout2.xml"/><Relationship Id="rId4" Type="http://schemas.openxmlformats.org/officeDocument/2006/relationships/image" Target="../media/image37.png"/></Relationships>
</file>

<file path=ppt/slides/_rels/slide41.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38.xml"/><Relationship Id="rId1" Type="http://schemas.openxmlformats.org/officeDocument/2006/relationships/slideLayout" Target="../slideLayouts/slideLayout7.xml"/><Relationship Id="rId4" Type="http://schemas.openxmlformats.org/officeDocument/2006/relationships/image" Target="../media/image40.png"/></Relationships>
</file>

<file path=ppt/slides/_rels/slide43.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39.xml"/><Relationship Id="rId1" Type="http://schemas.openxmlformats.org/officeDocument/2006/relationships/slideLayout" Target="../slideLayouts/slideLayout7.xml"/><Relationship Id="rId4" Type="http://schemas.openxmlformats.org/officeDocument/2006/relationships/image" Target="../media/image42.png"/></Relationships>
</file>

<file path=ppt/slides/_rels/slide44.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40.xml"/><Relationship Id="rId1" Type="http://schemas.openxmlformats.org/officeDocument/2006/relationships/slideLayout" Target="../slideLayouts/slideLayout7.xml"/><Relationship Id="rId4" Type="http://schemas.openxmlformats.org/officeDocument/2006/relationships/image" Target="../media/image44.png"/></Relationships>
</file>

<file path=ppt/slides/_rels/slide45.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41.xml"/><Relationship Id="rId1" Type="http://schemas.openxmlformats.org/officeDocument/2006/relationships/slideLayout" Target="../slideLayouts/slideLayout4.xml"/><Relationship Id="rId4" Type="http://schemas.openxmlformats.org/officeDocument/2006/relationships/image" Target="../media/image46.png"/></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image" Target="../media/image47.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openxmlformats.org/officeDocument/2006/relationships/image" Target="../media/image10.png"/><Relationship Id="rId5" Type="http://schemas.openxmlformats.org/officeDocument/2006/relationships/image" Target="../media/image9.jpeg"/><Relationship Id="rId4" Type="http://schemas.openxmlformats.org/officeDocument/2006/relationships/image" Target="../media/image8.jpe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3999" y="1546898"/>
            <a:ext cx="9144000" cy="1651794"/>
          </a:xfrm>
        </p:spPr>
        <p:txBody>
          <a:bodyPr/>
          <a:lstStyle/>
          <a:p>
            <a:r>
              <a:rPr lang="en-US" dirty="0"/>
              <a:t>Coastal Louisiana Geotechnical Parameter Correlations</a:t>
            </a:r>
          </a:p>
        </p:txBody>
      </p:sp>
      <p:sp>
        <p:nvSpPr>
          <p:cNvPr id="4" name="Text Placeholder 19"/>
          <p:cNvSpPr txBox="1">
            <a:spLocks/>
          </p:cNvSpPr>
          <p:nvPr/>
        </p:nvSpPr>
        <p:spPr>
          <a:xfrm>
            <a:off x="1523999" y="4637604"/>
            <a:ext cx="6319839" cy="556809"/>
          </a:xfrm>
          <a:prstGeom prst="rect">
            <a:avLst/>
          </a:prstGeom>
        </p:spPr>
        <p:txBody>
          <a:bodyPr/>
          <a:lstStyle>
            <a:lvl1pPr marL="228600" indent="-228600" algn="l" defTabSz="914400" rtl="0" eaLnBrk="1" latinLnBrk="0" hangingPunct="1">
              <a:lnSpc>
                <a:spcPct val="90000"/>
              </a:lnSpc>
              <a:spcBef>
                <a:spcPts val="1000"/>
              </a:spcBef>
              <a:buClr>
                <a:srgbClr val="013F62"/>
              </a:buClr>
              <a:buFont typeface="Wingdings" panose="05000000000000000000" pitchFamily="2" charset="2"/>
              <a:buChar char="§"/>
              <a:defRPr sz="2800" kern="1200">
                <a:solidFill>
                  <a:schemeClr val="tx1">
                    <a:lumMod val="65000"/>
                    <a:lumOff val="35000"/>
                  </a:schemeClr>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Clr>
                <a:srgbClr val="013F62"/>
              </a:buClr>
              <a:buFont typeface="Wingdings" panose="05000000000000000000" pitchFamily="2" charset="2"/>
              <a:buChar char="§"/>
              <a:defRPr sz="2400" kern="1200">
                <a:solidFill>
                  <a:schemeClr val="tx1">
                    <a:lumMod val="65000"/>
                    <a:lumOff val="35000"/>
                  </a:schemeClr>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Clr>
                <a:srgbClr val="013F62"/>
              </a:buClr>
              <a:buFont typeface="Wingdings" panose="05000000000000000000" pitchFamily="2" charset="2"/>
              <a:buChar char="§"/>
              <a:defRPr sz="2000" kern="1200">
                <a:solidFill>
                  <a:schemeClr val="tx1">
                    <a:lumMod val="65000"/>
                    <a:lumOff val="35000"/>
                  </a:schemeClr>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Clr>
                <a:srgbClr val="013F62"/>
              </a:buClr>
              <a:buFont typeface="Wingdings" panose="05000000000000000000" pitchFamily="2" charset="2"/>
              <a:buChar char="§"/>
              <a:defRPr sz="1800" kern="1200">
                <a:solidFill>
                  <a:schemeClr val="tx1">
                    <a:lumMod val="65000"/>
                    <a:lumOff val="35000"/>
                  </a:schemeClr>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Clr>
                <a:srgbClr val="013F62"/>
              </a:buClr>
              <a:buFont typeface="Wingdings" panose="05000000000000000000" pitchFamily="2" charset="2"/>
              <a:buChar char="§"/>
              <a:defRPr sz="1800" kern="1200">
                <a:solidFill>
                  <a:schemeClr val="tx1">
                    <a:lumMod val="65000"/>
                    <a:lumOff val="35000"/>
                  </a:schemeClr>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ts val="2400"/>
              </a:lnSpc>
              <a:spcBef>
                <a:spcPts val="0"/>
              </a:spcBef>
              <a:buNone/>
            </a:pPr>
            <a:r>
              <a:rPr lang="en-US" sz="1800" dirty="0">
                <a:solidFill>
                  <a:srgbClr val="82A6B8"/>
                </a:solidFill>
              </a:rPr>
              <a:t>September 25</a:t>
            </a:r>
            <a:r>
              <a:rPr lang="en-US" sz="1800" baseline="30000" dirty="0">
                <a:solidFill>
                  <a:srgbClr val="82A6B8"/>
                </a:solidFill>
              </a:rPr>
              <a:t>th</a:t>
            </a:r>
            <a:r>
              <a:rPr lang="en-US" sz="1800" dirty="0">
                <a:solidFill>
                  <a:srgbClr val="82A6B8"/>
                </a:solidFill>
              </a:rPr>
              <a:t>, 2019</a:t>
            </a:r>
          </a:p>
        </p:txBody>
      </p:sp>
      <p:sp>
        <p:nvSpPr>
          <p:cNvPr id="6" name="Subtitle 5">
            <a:extLst>
              <a:ext uri="{FF2B5EF4-FFF2-40B4-BE49-F238E27FC236}">
                <a16:creationId xmlns:a16="http://schemas.microsoft.com/office/drawing/2014/main" id="{B32AAD40-CBF7-46F3-973D-4F226B69271F}"/>
              </a:ext>
            </a:extLst>
          </p:cNvPr>
          <p:cNvSpPr>
            <a:spLocks noGrp="1"/>
          </p:cNvSpPr>
          <p:nvPr>
            <p:ph type="subTitle" idx="1"/>
          </p:nvPr>
        </p:nvSpPr>
        <p:spPr>
          <a:xfrm>
            <a:off x="1524000" y="3530084"/>
            <a:ext cx="9144000" cy="1107520"/>
          </a:xfrm>
        </p:spPr>
        <p:txBody>
          <a:bodyPr>
            <a:normAutofit/>
          </a:bodyPr>
          <a:lstStyle/>
          <a:p>
            <a:r>
              <a:rPr lang="en-US" dirty="0"/>
              <a:t>David S. Eley, P.E.</a:t>
            </a:r>
          </a:p>
          <a:p>
            <a:r>
              <a:rPr lang="en-US" dirty="0"/>
              <a:t>Arash Pirouzi, Ph.D.</a:t>
            </a:r>
          </a:p>
        </p:txBody>
      </p:sp>
      <p:pic>
        <p:nvPicPr>
          <p:cNvPr id="7" name="Picture 6" descr="C:\Documents and Settings\Chul Park\My Documents\My Pictures\Umass_Logo.png">
            <a:extLst>
              <a:ext uri="{FF2B5EF4-FFF2-40B4-BE49-F238E27FC236}">
                <a16:creationId xmlns:a16="http://schemas.microsoft.com/office/drawing/2014/main" id="{E3581DCB-5573-4131-9929-52B4C181455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587771" y="4637604"/>
            <a:ext cx="1638300" cy="1630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Slide Number Placeholder 2">
            <a:extLst>
              <a:ext uri="{FF2B5EF4-FFF2-40B4-BE49-F238E27FC236}">
                <a16:creationId xmlns:a16="http://schemas.microsoft.com/office/drawing/2014/main" id="{9F07B3C4-039D-488A-8590-4BCD9EC19A49}"/>
              </a:ext>
            </a:extLst>
          </p:cNvPr>
          <p:cNvSpPr>
            <a:spLocks noGrp="1"/>
          </p:cNvSpPr>
          <p:nvPr>
            <p:ph type="sldNum" sz="quarter" idx="12"/>
          </p:nvPr>
        </p:nvSpPr>
        <p:spPr/>
        <p:txBody>
          <a:bodyPr/>
          <a:lstStyle/>
          <a:p>
            <a:fld id="{C7AE4AFB-FEC0-4F29-909E-DE1E918E075B}" type="slidenum">
              <a:rPr lang="en-US" smtClean="0"/>
              <a:t>1</a:t>
            </a:fld>
            <a:endParaRPr lang="en-US"/>
          </a:p>
        </p:txBody>
      </p:sp>
    </p:spTree>
    <p:extLst>
      <p:ext uri="{BB962C8B-B14F-4D97-AF65-F5344CB8AC3E}">
        <p14:creationId xmlns:p14="http://schemas.microsoft.com/office/powerpoint/2010/main" val="276742773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Sample Disturbance</a:t>
            </a:r>
          </a:p>
        </p:txBody>
      </p:sp>
      <p:pic>
        <p:nvPicPr>
          <p:cNvPr id="4" name="Content Placeholder 3">
            <a:extLst>
              <a:ext uri="{FF2B5EF4-FFF2-40B4-BE49-F238E27FC236}">
                <a16:creationId xmlns:a16="http://schemas.microsoft.com/office/drawing/2014/main" id="{C4907486-7B87-46C0-98ED-A21E9BDD02F8}"/>
              </a:ext>
            </a:extLst>
          </p:cNvPr>
          <p:cNvPicPr>
            <a:picLocks noGrp="1" noChangeAspect="1"/>
          </p:cNvPicPr>
          <p:nvPr>
            <p:ph idx="1"/>
          </p:nvPr>
        </p:nvPicPr>
        <p:blipFill>
          <a:blip r:embed="rId3"/>
          <a:stretch>
            <a:fillRect/>
          </a:stretch>
        </p:blipFill>
        <p:spPr>
          <a:xfrm>
            <a:off x="7861371" y="546307"/>
            <a:ext cx="3535218" cy="4351337"/>
          </a:xfrm>
          <a:prstGeom prst="rect">
            <a:avLst/>
          </a:prstGeom>
        </p:spPr>
      </p:pic>
      <p:sp>
        <p:nvSpPr>
          <p:cNvPr id="7" name="Content Placeholder 2">
            <a:extLst>
              <a:ext uri="{FF2B5EF4-FFF2-40B4-BE49-F238E27FC236}">
                <a16:creationId xmlns:a16="http://schemas.microsoft.com/office/drawing/2014/main" id="{28BC4D0C-7942-4434-88DB-F3F8010B5F83}"/>
              </a:ext>
            </a:extLst>
          </p:cNvPr>
          <p:cNvSpPr txBox="1">
            <a:spLocks/>
          </p:cNvSpPr>
          <p:nvPr/>
        </p:nvSpPr>
        <p:spPr>
          <a:xfrm>
            <a:off x="795411" y="1725348"/>
            <a:ext cx="7215981" cy="1325563"/>
          </a:xfrm>
          <a:prstGeom prst="rect">
            <a:avLst/>
          </a:prstGeom>
        </p:spPr>
        <p:txBody>
          <a:bodyPr vert="horz" lIns="91440" tIns="45720" rIns="91440" bIns="45720" rtlCol="0">
            <a:noAutofit/>
          </a:bodyPr>
          <a:lstStyle>
            <a:lvl1pPr marL="228594" indent="-228594" algn="l" defTabSz="914377" rtl="0" eaLnBrk="1" latinLnBrk="0" hangingPunct="1">
              <a:lnSpc>
                <a:spcPts val="3000"/>
              </a:lnSpc>
              <a:spcBef>
                <a:spcPts val="1000"/>
              </a:spcBef>
              <a:buClr>
                <a:srgbClr val="013F62"/>
              </a:buClr>
              <a:buFont typeface="Wingdings" panose="05000000000000000000" pitchFamily="2" charset="2"/>
              <a:buChar char="§"/>
              <a:defRPr sz="2400" kern="1200">
                <a:solidFill>
                  <a:schemeClr val="tx1">
                    <a:lumMod val="75000"/>
                    <a:lumOff val="25000"/>
                  </a:schemeClr>
                </a:solidFill>
                <a:latin typeface="Arial" panose="020B0604020202020204" pitchFamily="34" charset="0"/>
                <a:ea typeface="+mn-ea"/>
                <a:cs typeface="Arial" panose="020B0604020202020204" pitchFamily="34" charset="0"/>
              </a:defRPr>
            </a:lvl1pPr>
            <a:lvl2pPr marL="685783" indent="-228594" algn="l" defTabSz="914377" rtl="0" eaLnBrk="1" latinLnBrk="0" hangingPunct="1">
              <a:lnSpc>
                <a:spcPct val="90000"/>
              </a:lnSpc>
              <a:spcBef>
                <a:spcPts val="500"/>
              </a:spcBef>
              <a:buClr>
                <a:srgbClr val="013F62"/>
              </a:buClr>
              <a:buFont typeface="Arial" panose="020B0604020202020204" pitchFamily="34" charset="0"/>
              <a:buChar char="–"/>
              <a:defRPr sz="2000" kern="1200">
                <a:solidFill>
                  <a:schemeClr val="tx1">
                    <a:lumMod val="75000"/>
                    <a:lumOff val="25000"/>
                  </a:schemeClr>
                </a:solidFill>
                <a:latin typeface="Arial" panose="020B0604020202020204" pitchFamily="34" charset="0"/>
                <a:ea typeface="+mn-ea"/>
                <a:cs typeface="Arial" panose="020B0604020202020204" pitchFamily="34" charset="0"/>
              </a:defRPr>
            </a:lvl2pPr>
            <a:lvl3pPr marL="1142971" indent="-228594" algn="l" defTabSz="914377" rtl="0" eaLnBrk="1" latinLnBrk="0" hangingPunct="1">
              <a:lnSpc>
                <a:spcPct val="90000"/>
              </a:lnSpc>
              <a:spcBef>
                <a:spcPts val="500"/>
              </a:spcBef>
              <a:buClr>
                <a:srgbClr val="013F62"/>
              </a:buClr>
              <a:buFont typeface="Wingdings" panose="05000000000000000000" pitchFamily="2" charset="2"/>
              <a:buChar char="§"/>
              <a:defRPr sz="1800" kern="1200">
                <a:solidFill>
                  <a:schemeClr val="tx1">
                    <a:lumMod val="75000"/>
                    <a:lumOff val="25000"/>
                  </a:schemeClr>
                </a:solidFill>
                <a:latin typeface="Arial" panose="020B0604020202020204" pitchFamily="34" charset="0"/>
                <a:ea typeface="+mn-ea"/>
                <a:cs typeface="Arial" panose="020B0604020202020204" pitchFamily="34" charset="0"/>
              </a:defRPr>
            </a:lvl3pPr>
            <a:lvl4pPr marL="1600160" indent="-228594" algn="l" defTabSz="914377" rtl="0" eaLnBrk="1" latinLnBrk="0" hangingPunct="1">
              <a:lnSpc>
                <a:spcPct val="90000"/>
              </a:lnSpc>
              <a:spcBef>
                <a:spcPts val="500"/>
              </a:spcBef>
              <a:buClr>
                <a:srgbClr val="013F62"/>
              </a:buClr>
              <a:buFont typeface="Courier New" panose="02070309020205020404" pitchFamily="49" charset="0"/>
              <a:buChar char="o"/>
              <a:defRPr sz="1800" kern="1200">
                <a:solidFill>
                  <a:schemeClr val="tx1">
                    <a:lumMod val="75000"/>
                    <a:lumOff val="25000"/>
                  </a:schemeClr>
                </a:solidFill>
                <a:latin typeface="Arial" panose="020B0604020202020204" pitchFamily="34" charset="0"/>
                <a:ea typeface="+mn-ea"/>
                <a:cs typeface="Arial" panose="020B0604020202020204" pitchFamily="34" charset="0"/>
              </a:defRPr>
            </a:lvl4pPr>
            <a:lvl5pPr marL="2057349" indent="-228594" algn="l" defTabSz="914377" rtl="0" eaLnBrk="1" latinLnBrk="0" hangingPunct="1">
              <a:lnSpc>
                <a:spcPct val="90000"/>
              </a:lnSpc>
              <a:spcBef>
                <a:spcPts val="500"/>
              </a:spcBef>
              <a:buClr>
                <a:srgbClr val="013F62"/>
              </a:buClr>
              <a:buFont typeface="Courier New" panose="02070309020205020404" pitchFamily="49" charset="0"/>
              <a:buChar char="o"/>
              <a:defRPr sz="1800" kern="1200">
                <a:solidFill>
                  <a:schemeClr val="tx1">
                    <a:lumMod val="75000"/>
                    <a:lumOff val="25000"/>
                  </a:schemeClr>
                </a:solidFill>
                <a:latin typeface="Arial" panose="020B0604020202020204" pitchFamily="34" charset="0"/>
                <a:ea typeface="+mn-ea"/>
                <a:cs typeface="Arial" panose="020B0604020202020204" pitchFamily="34" charset="0"/>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0" defTabSz="914400">
              <a:lnSpc>
                <a:spcPct val="90000"/>
              </a:lnSpc>
              <a:buClr>
                <a:schemeClr val="tx2"/>
              </a:buClr>
            </a:pPr>
            <a:r>
              <a:rPr lang="en-US" sz="2000" dirty="0"/>
              <a:t>All samples to some degree experience disturbance.</a:t>
            </a:r>
          </a:p>
          <a:p>
            <a:pPr lvl="0" defTabSz="914400">
              <a:lnSpc>
                <a:spcPct val="90000"/>
              </a:lnSpc>
            </a:pPr>
            <a:r>
              <a:rPr lang="en-US" sz="2000" dirty="0"/>
              <a:t>Sample disturbance affects consolidation test results</a:t>
            </a:r>
            <a:r>
              <a:rPr lang="en-US" dirty="0">
                <a:latin typeface="Times New Roman" panose="02020603050405020304" pitchFamily="18" charset="0"/>
                <a:cs typeface="Times New Roman" panose="02020603050405020304" pitchFamily="18" charset="0"/>
              </a:rPr>
              <a:t>.</a:t>
            </a:r>
          </a:p>
        </p:txBody>
      </p:sp>
      <p:sp>
        <p:nvSpPr>
          <p:cNvPr id="5" name="TextBox 4">
            <a:extLst>
              <a:ext uri="{FF2B5EF4-FFF2-40B4-BE49-F238E27FC236}">
                <a16:creationId xmlns:a16="http://schemas.microsoft.com/office/drawing/2014/main" id="{4C95CAD0-9508-467A-82B5-4A7D2A47092C}"/>
              </a:ext>
            </a:extLst>
          </p:cNvPr>
          <p:cNvSpPr txBox="1"/>
          <p:nvPr/>
        </p:nvSpPr>
        <p:spPr>
          <a:xfrm>
            <a:off x="8411711" y="4897644"/>
            <a:ext cx="2559803" cy="369332"/>
          </a:xfrm>
          <a:prstGeom prst="rect">
            <a:avLst/>
          </a:prstGeom>
          <a:noFill/>
        </p:spPr>
        <p:txBody>
          <a:bodyPr wrap="none" rtlCol="0">
            <a:spAutoFit/>
          </a:bodyPr>
          <a:lstStyle/>
          <a:p>
            <a:r>
              <a:rPr lang="en-US" dirty="0">
                <a:solidFill>
                  <a:schemeClr val="bg2">
                    <a:lumMod val="50000"/>
                  </a:schemeClr>
                </a:solidFill>
              </a:rPr>
              <a:t>Ladd and DeGroot (2003)</a:t>
            </a:r>
          </a:p>
        </p:txBody>
      </p:sp>
      <p:pic>
        <p:nvPicPr>
          <p:cNvPr id="6" name="Content Placeholder 3">
            <a:extLst>
              <a:ext uri="{FF2B5EF4-FFF2-40B4-BE49-F238E27FC236}">
                <a16:creationId xmlns:a16="http://schemas.microsoft.com/office/drawing/2014/main" id="{655C64D1-84E4-4E93-890A-C410B1B7BAF8}"/>
              </a:ext>
            </a:extLst>
          </p:cNvPr>
          <p:cNvPicPr>
            <a:picLocks/>
          </p:cNvPicPr>
          <p:nvPr/>
        </p:nvPicPr>
        <p:blipFill>
          <a:blip r:embed="rId4">
            <a:extLst>
              <a:ext uri="{28A0092B-C50C-407E-A947-70E740481C1C}">
                <a14:useLocalDpi xmlns:a14="http://schemas.microsoft.com/office/drawing/2010/main" val="0"/>
              </a:ext>
            </a:extLst>
          </a:blip>
          <a:srcRect/>
          <a:stretch>
            <a:fillRect/>
          </a:stretch>
        </p:blipFill>
        <p:spPr bwMode="auto">
          <a:xfrm>
            <a:off x="2500387" y="2578601"/>
            <a:ext cx="3652066" cy="3731097"/>
          </a:xfrm>
          <a:prstGeom prst="rect">
            <a:avLst/>
          </a:prstGeom>
          <a:noFill/>
          <a:ln>
            <a:noFill/>
          </a:ln>
        </p:spPr>
      </p:pic>
      <p:sp>
        <p:nvSpPr>
          <p:cNvPr id="8" name="TextBox 7">
            <a:extLst>
              <a:ext uri="{FF2B5EF4-FFF2-40B4-BE49-F238E27FC236}">
                <a16:creationId xmlns:a16="http://schemas.microsoft.com/office/drawing/2014/main" id="{8985378F-D014-4A61-B524-C1E0DFF52674}"/>
              </a:ext>
            </a:extLst>
          </p:cNvPr>
          <p:cNvSpPr txBox="1"/>
          <p:nvPr/>
        </p:nvSpPr>
        <p:spPr>
          <a:xfrm>
            <a:off x="3373120" y="6275554"/>
            <a:ext cx="2060564" cy="369332"/>
          </a:xfrm>
          <a:prstGeom prst="rect">
            <a:avLst/>
          </a:prstGeom>
          <a:noFill/>
        </p:spPr>
        <p:txBody>
          <a:bodyPr wrap="none" rtlCol="0">
            <a:spAutoFit/>
          </a:bodyPr>
          <a:lstStyle/>
          <a:p>
            <a:r>
              <a:rPr lang="en-US" dirty="0">
                <a:solidFill>
                  <a:schemeClr val="bg2">
                    <a:lumMod val="50000"/>
                  </a:schemeClr>
                </a:solidFill>
              </a:rPr>
              <a:t>Landon et al. (2007)</a:t>
            </a:r>
          </a:p>
        </p:txBody>
      </p:sp>
      <p:sp>
        <p:nvSpPr>
          <p:cNvPr id="3" name="Slide Number Placeholder 2">
            <a:extLst>
              <a:ext uri="{FF2B5EF4-FFF2-40B4-BE49-F238E27FC236}">
                <a16:creationId xmlns:a16="http://schemas.microsoft.com/office/drawing/2014/main" id="{44E418E7-E2C6-4680-B93F-37BDB53686DC}"/>
              </a:ext>
            </a:extLst>
          </p:cNvPr>
          <p:cNvSpPr>
            <a:spLocks noGrp="1"/>
          </p:cNvSpPr>
          <p:nvPr>
            <p:ph type="sldNum" sz="quarter" idx="12"/>
          </p:nvPr>
        </p:nvSpPr>
        <p:spPr/>
        <p:txBody>
          <a:bodyPr/>
          <a:lstStyle/>
          <a:p>
            <a:fld id="{C7AE4AFB-FEC0-4F29-909E-DE1E918E075B}" type="slidenum">
              <a:rPr lang="en-US" smtClean="0"/>
              <a:t>10</a:t>
            </a:fld>
            <a:endParaRPr lang="en-US" dirty="0"/>
          </a:p>
        </p:txBody>
      </p:sp>
    </p:spTree>
    <p:extLst>
      <p:ext uri="{BB962C8B-B14F-4D97-AF65-F5344CB8AC3E}">
        <p14:creationId xmlns:p14="http://schemas.microsoft.com/office/powerpoint/2010/main" val="182351649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Common Precautions</a:t>
            </a:r>
          </a:p>
        </p:txBody>
      </p:sp>
      <p:sp>
        <p:nvSpPr>
          <p:cNvPr id="7" name="Content Placeholder 2">
            <a:extLst>
              <a:ext uri="{FF2B5EF4-FFF2-40B4-BE49-F238E27FC236}">
                <a16:creationId xmlns:a16="http://schemas.microsoft.com/office/drawing/2014/main" id="{28BC4D0C-7942-4434-88DB-F3F8010B5F83}"/>
              </a:ext>
            </a:extLst>
          </p:cNvPr>
          <p:cNvSpPr txBox="1">
            <a:spLocks/>
          </p:cNvSpPr>
          <p:nvPr/>
        </p:nvSpPr>
        <p:spPr>
          <a:xfrm>
            <a:off x="838200" y="1538867"/>
            <a:ext cx="10693400" cy="4322217"/>
          </a:xfrm>
          <a:prstGeom prst="rect">
            <a:avLst/>
          </a:prstGeom>
        </p:spPr>
        <p:txBody>
          <a:bodyPr vert="horz" lIns="91440" tIns="45720" rIns="91440" bIns="45720" rtlCol="0">
            <a:noAutofit/>
          </a:bodyPr>
          <a:lstStyle>
            <a:lvl1pPr marL="228594" indent="-228594" algn="l" defTabSz="914377" rtl="0" eaLnBrk="1" latinLnBrk="0" hangingPunct="1">
              <a:lnSpc>
                <a:spcPts val="3000"/>
              </a:lnSpc>
              <a:spcBef>
                <a:spcPts val="1000"/>
              </a:spcBef>
              <a:buClr>
                <a:srgbClr val="013F62"/>
              </a:buClr>
              <a:buFont typeface="Wingdings" panose="05000000000000000000" pitchFamily="2" charset="2"/>
              <a:buChar char="§"/>
              <a:defRPr sz="2400" kern="1200">
                <a:solidFill>
                  <a:schemeClr val="tx1">
                    <a:lumMod val="75000"/>
                    <a:lumOff val="25000"/>
                  </a:schemeClr>
                </a:solidFill>
                <a:latin typeface="Arial" panose="020B0604020202020204" pitchFamily="34" charset="0"/>
                <a:ea typeface="+mn-ea"/>
                <a:cs typeface="Arial" panose="020B0604020202020204" pitchFamily="34" charset="0"/>
              </a:defRPr>
            </a:lvl1pPr>
            <a:lvl2pPr marL="685783" indent="-228594" algn="l" defTabSz="914377" rtl="0" eaLnBrk="1" latinLnBrk="0" hangingPunct="1">
              <a:lnSpc>
                <a:spcPct val="90000"/>
              </a:lnSpc>
              <a:spcBef>
                <a:spcPts val="500"/>
              </a:spcBef>
              <a:buClr>
                <a:srgbClr val="013F62"/>
              </a:buClr>
              <a:buFont typeface="Arial" panose="020B0604020202020204" pitchFamily="34" charset="0"/>
              <a:buChar char="–"/>
              <a:defRPr sz="2000" kern="1200">
                <a:solidFill>
                  <a:schemeClr val="tx1">
                    <a:lumMod val="75000"/>
                    <a:lumOff val="25000"/>
                  </a:schemeClr>
                </a:solidFill>
                <a:latin typeface="Arial" panose="020B0604020202020204" pitchFamily="34" charset="0"/>
                <a:ea typeface="+mn-ea"/>
                <a:cs typeface="Arial" panose="020B0604020202020204" pitchFamily="34" charset="0"/>
              </a:defRPr>
            </a:lvl2pPr>
            <a:lvl3pPr marL="1142971" indent="-228594" algn="l" defTabSz="914377" rtl="0" eaLnBrk="1" latinLnBrk="0" hangingPunct="1">
              <a:lnSpc>
                <a:spcPct val="90000"/>
              </a:lnSpc>
              <a:spcBef>
                <a:spcPts val="500"/>
              </a:spcBef>
              <a:buClr>
                <a:srgbClr val="013F62"/>
              </a:buClr>
              <a:buFont typeface="Wingdings" panose="05000000000000000000" pitchFamily="2" charset="2"/>
              <a:buChar char="§"/>
              <a:defRPr sz="1800" kern="1200">
                <a:solidFill>
                  <a:schemeClr val="tx1">
                    <a:lumMod val="75000"/>
                    <a:lumOff val="25000"/>
                  </a:schemeClr>
                </a:solidFill>
                <a:latin typeface="Arial" panose="020B0604020202020204" pitchFamily="34" charset="0"/>
                <a:ea typeface="+mn-ea"/>
                <a:cs typeface="Arial" panose="020B0604020202020204" pitchFamily="34" charset="0"/>
              </a:defRPr>
            </a:lvl3pPr>
            <a:lvl4pPr marL="1600160" indent="-228594" algn="l" defTabSz="914377" rtl="0" eaLnBrk="1" latinLnBrk="0" hangingPunct="1">
              <a:lnSpc>
                <a:spcPct val="90000"/>
              </a:lnSpc>
              <a:spcBef>
                <a:spcPts val="500"/>
              </a:spcBef>
              <a:buClr>
                <a:srgbClr val="013F62"/>
              </a:buClr>
              <a:buFont typeface="Courier New" panose="02070309020205020404" pitchFamily="49" charset="0"/>
              <a:buChar char="o"/>
              <a:defRPr sz="1800" kern="1200">
                <a:solidFill>
                  <a:schemeClr val="tx1">
                    <a:lumMod val="75000"/>
                    <a:lumOff val="25000"/>
                  </a:schemeClr>
                </a:solidFill>
                <a:latin typeface="Arial" panose="020B0604020202020204" pitchFamily="34" charset="0"/>
                <a:ea typeface="+mn-ea"/>
                <a:cs typeface="Arial" panose="020B0604020202020204" pitchFamily="34" charset="0"/>
              </a:defRPr>
            </a:lvl4pPr>
            <a:lvl5pPr marL="2057349" indent="-228594" algn="l" defTabSz="914377" rtl="0" eaLnBrk="1" latinLnBrk="0" hangingPunct="1">
              <a:lnSpc>
                <a:spcPct val="90000"/>
              </a:lnSpc>
              <a:spcBef>
                <a:spcPts val="500"/>
              </a:spcBef>
              <a:buClr>
                <a:srgbClr val="013F62"/>
              </a:buClr>
              <a:buFont typeface="Courier New" panose="02070309020205020404" pitchFamily="49" charset="0"/>
              <a:buChar char="o"/>
              <a:defRPr sz="1800" kern="1200">
                <a:solidFill>
                  <a:schemeClr val="tx1">
                    <a:lumMod val="75000"/>
                    <a:lumOff val="25000"/>
                  </a:schemeClr>
                </a:solidFill>
                <a:latin typeface="Arial" panose="020B0604020202020204" pitchFamily="34" charset="0"/>
                <a:ea typeface="+mn-ea"/>
                <a:cs typeface="Arial" panose="020B0604020202020204" pitchFamily="34" charset="0"/>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11" indent="-457200" defTabSz="914400"/>
            <a:r>
              <a:rPr lang="en-US" dirty="0"/>
              <a:t>Piston Sampling</a:t>
            </a:r>
          </a:p>
          <a:p>
            <a:pPr marL="457211" indent="-457200" defTabSz="914400"/>
            <a:r>
              <a:rPr lang="en-US" dirty="0"/>
              <a:t>Plugs and Caps for Tubes in Field</a:t>
            </a:r>
          </a:p>
          <a:p>
            <a:pPr marL="457211" indent="-457200" defTabSz="914400"/>
            <a:r>
              <a:rPr lang="en-US" dirty="0"/>
              <a:t>Store Samples Upright</a:t>
            </a:r>
          </a:p>
          <a:p>
            <a:pPr marL="457211" indent="-457200" defTabSz="914400"/>
            <a:r>
              <a:rPr lang="en-US" dirty="0"/>
              <a:t>Special Sample Transportation Containers to Cushion Samples</a:t>
            </a:r>
          </a:p>
          <a:p>
            <a:pPr marL="457211" indent="-457200" defTabSz="914400"/>
            <a:r>
              <a:rPr lang="en-US" dirty="0"/>
              <a:t>Frequent Trips from Field to Lab (limit sample time outside)</a:t>
            </a:r>
          </a:p>
          <a:p>
            <a:pPr marL="11" indent="0" defTabSz="914400">
              <a:buNone/>
            </a:pPr>
            <a:endParaRPr lang="en-US" dirty="0"/>
          </a:p>
          <a:p>
            <a:pPr marL="11" indent="0">
              <a:lnSpc>
                <a:spcPct val="90000"/>
              </a:lnSpc>
              <a:spcBef>
                <a:spcPct val="0"/>
              </a:spcBef>
              <a:buNone/>
            </a:pPr>
            <a:r>
              <a:rPr lang="en-US" sz="2800" dirty="0">
                <a:solidFill>
                  <a:srgbClr val="013F62"/>
                </a:solidFill>
                <a:ea typeface="+mj-ea"/>
              </a:rPr>
              <a:t>However, Still Must Transport Samples From Site to Lab</a:t>
            </a:r>
          </a:p>
        </p:txBody>
      </p:sp>
      <p:sp>
        <p:nvSpPr>
          <p:cNvPr id="3" name="Slide Number Placeholder 2">
            <a:extLst>
              <a:ext uri="{FF2B5EF4-FFF2-40B4-BE49-F238E27FC236}">
                <a16:creationId xmlns:a16="http://schemas.microsoft.com/office/drawing/2014/main" id="{B86DBF9C-6F7E-4659-84EB-76C5167893CD}"/>
              </a:ext>
            </a:extLst>
          </p:cNvPr>
          <p:cNvSpPr>
            <a:spLocks noGrp="1"/>
          </p:cNvSpPr>
          <p:nvPr>
            <p:ph type="sldNum" sz="quarter" idx="12"/>
          </p:nvPr>
        </p:nvSpPr>
        <p:spPr/>
        <p:txBody>
          <a:bodyPr/>
          <a:lstStyle/>
          <a:p>
            <a:fld id="{C7AE4AFB-FEC0-4F29-909E-DE1E918E075B}" type="slidenum">
              <a:rPr lang="en-US" smtClean="0"/>
              <a:t>11</a:t>
            </a:fld>
            <a:endParaRPr lang="en-US" dirty="0"/>
          </a:p>
        </p:txBody>
      </p:sp>
    </p:spTree>
    <p:extLst>
      <p:ext uri="{BB962C8B-B14F-4D97-AF65-F5344CB8AC3E}">
        <p14:creationId xmlns:p14="http://schemas.microsoft.com/office/powerpoint/2010/main" val="414587479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092A62-FB75-4E33-90F2-A9BC19424DFE}"/>
              </a:ext>
            </a:extLst>
          </p:cNvPr>
          <p:cNvSpPr>
            <a:spLocks noGrp="1"/>
          </p:cNvSpPr>
          <p:nvPr>
            <p:ph type="title"/>
          </p:nvPr>
        </p:nvSpPr>
        <p:spPr/>
        <p:txBody>
          <a:bodyPr/>
          <a:lstStyle/>
          <a:p>
            <a:r>
              <a:rPr lang="en-US" dirty="0"/>
              <a:t>By Sea…</a:t>
            </a:r>
          </a:p>
        </p:txBody>
      </p:sp>
      <p:pic>
        <p:nvPicPr>
          <p:cNvPr id="4" name="Content Placeholder 3">
            <a:extLst>
              <a:ext uri="{FF2B5EF4-FFF2-40B4-BE49-F238E27FC236}">
                <a16:creationId xmlns:a16="http://schemas.microsoft.com/office/drawing/2014/main" id="{FDE7B439-1C3C-495A-BFC8-C4F87639BA4A}"/>
              </a:ext>
            </a:extLst>
          </p:cNvPr>
          <p:cNvPicPr>
            <a:picLocks noGrp="1" noChangeAspect="1"/>
          </p:cNvPicPr>
          <p:nvPr>
            <p:ph idx="1"/>
          </p:nvPr>
        </p:nvPicPr>
        <p:blipFill rotWithShape="1">
          <a:blip r:embed="rId3"/>
          <a:srcRect l="15636" t="23925" r="40196" b="30610"/>
          <a:stretch/>
        </p:blipFill>
        <p:spPr>
          <a:xfrm>
            <a:off x="2539999" y="1727201"/>
            <a:ext cx="6705601" cy="3738880"/>
          </a:xfrm>
          <a:prstGeom prst="rect">
            <a:avLst/>
          </a:prstGeom>
        </p:spPr>
      </p:pic>
      <p:sp>
        <p:nvSpPr>
          <p:cNvPr id="5" name="TextBox 4">
            <a:extLst>
              <a:ext uri="{FF2B5EF4-FFF2-40B4-BE49-F238E27FC236}">
                <a16:creationId xmlns:a16="http://schemas.microsoft.com/office/drawing/2014/main" id="{C05C4561-4490-4A79-BFA7-ACB51308BA07}"/>
              </a:ext>
            </a:extLst>
          </p:cNvPr>
          <p:cNvSpPr txBox="1"/>
          <p:nvPr/>
        </p:nvSpPr>
        <p:spPr>
          <a:xfrm>
            <a:off x="2539999" y="5466081"/>
            <a:ext cx="2667974" cy="369332"/>
          </a:xfrm>
          <a:prstGeom prst="rect">
            <a:avLst/>
          </a:prstGeom>
          <a:noFill/>
        </p:spPr>
        <p:txBody>
          <a:bodyPr wrap="none" rtlCol="0">
            <a:spAutoFit/>
          </a:bodyPr>
          <a:lstStyle/>
          <a:p>
            <a:r>
              <a:rPr lang="en-US" dirty="0"/>
              <a:t>Image from Munson Boats</a:t>
            </a:r>
          </a:p>
        </p:txBody>
      </p:sp>
      <p:sp>
        <p:nvSpPr>
          <p:cNvPr id="3" name="Slide Number Placeholder 2">
            <a:extLst>
              <a:ext uri="{FF2B5EF4-FFF2-40B4-BE49-F238E27FC236}">
                <a16:creationId xmlns:a16="http://schemas.microsoft.com/office/drawing/2014/main" id="{1C4A524F-5D6A-4A84-A463-E86767D74E8B}"/>
              </a:ext>
            </a:extLst>
          </p:cNvPr>
          <p:cNvSpPr>
            <a:spLocks noGrp="1"/>
          </p:cNvSpPr>
          <p:nvPr>
            <p:ph type="sldNum" sz="quarter" idx="12"/>
          </p:nvPr>
        </p:nvSpPr>
        <p:spPr/>
        <p:txBody>
          <a:bodyPr/>
          <a:lstStyle/>
          <a:p>
            <a:fld id="{C7AE4AFB-FEC0-4F29-909E-DE1E918E075B}" type="slidenum">
              <a:rPr lang="en-US" smtClean="0"/>
              <a:t>12</a:t>
            </a:fld>
            <a:endParaRPr lang="en-US" dirty="0"/>
          </a:p>
        </p:txBody>
      </p:sp>
    </p:spTree>
    <p:extLst>
      <p:ext uri="{BB962C8B-B14F-4D97-AF65-F5344CB8AC3E}">
        <p14:creationId xmlns:p14="http://schemas.microsoft.com/office/powerpoint/2010/main" val="165548062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a:extLst>
              <a:ext uri="{FF2B5EF4-FFF2-40B4-BE49-F238E27FC236}">
                <a16:creationId xmlns:a16="http://schemas.microsoft.com/office/drawing/2014/main" id="{3139555F-0340-4BC4-8B30-0300F91193C8}"/>
              </a:ext>
            </a:extLst>
          </p:cNvPr>
          <p:cNvGraphicFramePr>
            <a:graphicFrameLocks noGrp="1"/>
          </p:cNvGraphicFramePr>
          <p:nvPr>
            <p:ph idx="1"/>
            <p:extLst>
              <p:ext uri="{D42A27DB-BD31-4B8C-83A1-F6EECF244321}">
                <p14:modId xmlns:p14="http://schemas.microsoft.com/office/powerpoint/2010/main" val="2442691571"/>
              </p:ext>
            </p:extLst>
          </p:nvPr>
        </p:nvGraphicFramePr>
        <p:xfrm>
          <a:off x="1554480" y="1158240"/>
          <a:ext cx="6268720" cy="4541520"/>
        </p:xfrm>
        <a:graphic>
          <a:graphicData uri="http://schemas.openxmlformats.org/drawingml/2006/table">
            <a:tbl>
              <a:tblPr/>
              <a:tblGrid>
                <a:gridCol w="2212666">
                  <a:extLst>
                    <a:ext uri="{9D8B030D-6E8A-4147-A177-3AD203B41FA5}">
                      <a16:colId xmlns:a16="http://schemas.microsoft.com/office/drawing/2014/main" val="2509980520"/>
                    </a:ext>
                  </a:extLst>
                </a:gridCol>
                <a:gridCol w="2958774">
                  <a:extLst>
                    <a:ext uri="{9D8B030D-6E8A-4147-A177-3AD203B41FA5}">
                      <a16:colId xmlns:a16="http://schemas.microsoft.com/office/drawing/2014/main" val="36073884"/>
                    </a:ext>
                  </a:extLst>
                </a:gridCol>
                <a:gridCol w="1097280">
                  <a:extLst>
                    <a:ext uri="{9D8B030D-6E8A-4147-A177-3AD203B41FA5}">
                      <a16:colId xmlns:a16="http://schemas.microsoft.com/office/drawing/2014/main" val="3378729734"/>
                    </a:ext>
                  </a:extLst>
                </a:gridCol>
              </a:tblGrid>
              <a:tr h="689653">
                <a:tc>
                  <a:txBody>
                    <a:bodyPr/>
                    <a:lstStyle/>
                    <a:p>
                      <a:pPr algn="ctr" fontAlgn="b"/>
                      <a:r>
                        <a:rPr lang="en-US" sz="1600" b="1" i="0" u="none" strike="noStrike" dirty="0">
                          <a:solidFill>
                            <a:schemeClr val="bg1"/>
                          </a:solidFill>
                          <a:effectLst/>
                          <a:latin typeface="Calibri" panose="020F0502020204030204" pitchFamily="34" charset="0"/>
                        </a:rPr>
                        <a:t>Name</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15889"/>
                    </a:solidFill>
                  </a:tcPr>
                </a:tc>
                <a:tc>
                  <a:txBody>
                    <a:bodyPr/>
                    <a:lstStyle/>
                    <a:p>
                      <a:pPr algn="ctr" fontAlgn="b"/>
                      <a:r>
                        <a:rPr lang="en-US" sz="1600" b="1" i="0" u="none" strike="noStrike" dirty="0">
                          <a:solidFill>
                            <a:schemeClr val="bg1"/>
                          </a:solidFill>
                          <a:effectLst/>
                          <a:latin typeface="Calibri" panose="020F0502020204030204" pitchFamily="34" charset="0"/>
                        </a:rPr>
                        <a:t>Type Project</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15889"/>
                    </a:solidFill>
                  </a:tcPr>
                </a:tc>
                <a:tc>
                  <a:txBody>
                    <a:bodyPr/>
                    <a:lstStyle/>
                    <a:p>
                      <a:pPr algn="ctr" fontAlgn="b"/>
                      <a:r>
                        <a:rPr lang="en-US" sz="1600" b="1" i="0" u="none" strike="noStrike" dirty="0">
                          <a:solidFill>
                            <a:schemeClr val="bg1"/>
                          </a:solidFill>
                          <a:effectLst/>
                          <a:latin typeface="Calibri" panose="020F0502020204030204" pitchFamily="34" charset="0"/>
                        </a:rPr>
                        <a:t>Water Distance (miles)</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15889"/>
                    </a:solidFill>
                  </a:tcPr>
                </a:tc>
                <a:extLst>
                  <a:ext uri="{0D108BD9-81ED-4DB2-BD59-A6C34878D82A}">
                    <a16:rowId xmlns:a16="http://schemas.microsoft.com/office/drawing/2014/main" val="196005568"/>
                  </a:ext>
                </a:extLst>
              </a:tr>
              <a:tr h="235794">
                <a:tc>
                  <a:txBody>
                    <a:bodyPr/>
                    <a:lstStyle/>
                    <a:p>
                      <a:pPr algn="ctr" fontAlgn="b"/>
                      <a:r>
                        <a:rPr lang="en-US" sz="1600" b="0" i="0" u="none" strike="noStrike" dirty="0">
                          <a:solidFill>
                            <a:srgbClr val="000000"/>
                          </a:solidFill>
                          <a:effectLst/>
                          <a:latin typeface="Calibri" panose="020F0502020204030204" pitchFamily="34" charset="0"/>
                        </a:rPr>
                        <a:t>Alligator Bend</a:t>
                      </a:r>
                    </a:p>
                  </a:txBody>
                  <a:tcPr marL="9525" marR="9525" marT="9525"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600" b="0" i="0" u="none" strike="noStrike" dirty="0">
                          <a:solidFill>
                            <a:srgbClr val="000000"/>
                          </a:solidFill>
                          <a:effectLst/>
                          <a:latin typeface="Calibri" panose="020F0502020204030204" pitchFamily="34" charset="0"/>
                        </a:rPr>
                        <a:t>Shoreline Protection</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600" b="0" i="0" u="none" strike="noStrike" dirty="0">
                          <a:solidFill>
                            <a:srgbClr val="000000"/>
                          </a:solidFill>
                          <a:effectLst/>
                          <a:latin typeface="Calibri" panose="020F0502020204030204" pitchFamily="34" charset="0"/>
                        </a:rPr>
                        <a:t>10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50485679"/>
                  </a:ext>
                </a:extLst>
              </a:tr>
              <a:tr h="235794">
                <a:tc>
                  <a:txBody>
                    <a:bodyPr/>
                    <a:lstStyle/>
                    <a:p>
                      <a:pPr algn="ctr" fontAlgn="b"/>
                      <a:r>
                        <a:rPr lang="en-US" sz="1600" b="0" i="0" u="none" strike="noStrike" dirty="0">
                          <a:solidFill>
                            <a:srgbClr val="000000"/>
                          </a:solidFill>
                          <a:effectLst/>
                          <a:latin typeface="Calibri" panose="020F0502020204030204" pitchFamily="34" charset="0"/>
                        </a:rPr>
                        <a:t>Bayou </a:t>
                      </a:r>
                      <a:r>
                        <a:rPr lang="en-US" sz="1600" b="0" i="0" u="none" strike="noStrike" dirty="0" err="1">
                          <a:solidFill>
                            <a:srgbClr val="000000"/>
                          </a:solidFill>
                          <a:effectLst/>
                          <a:latin typeface="Calibri" panose="020F0502020204030204" pitchFamily="34" charset="0"/>
                        </a:rPr>
                        <a:t>Bonfuca</a:t>
                      </a:r>
                      <a:endParaRPr lang="en-US" sz="1600" b="0" i="0" u="none" strike="noStrike" dirty="0">
                        <a:solidFill>
                          <a:srgbClr val="000000"/>
                        </a:solidFill>
                        <a:effectLst/>
                        <a:latin typeface="Calibri" panose="020F0502020204030204" pitchFamily="34" charset="0"/>
                      </a:endParaRPr>
                    </a:p>
                  </a:txBody>
                  <a:tcPr marL="9525" marR="9525" marT="9525"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600" b="0" i="0" u="none" strike="noStrike" dirty="0">
                          <a:solidFill>
                            <a:srgbClr val="000000"/>
                          </a:solidFill>
                          <a:effectLst/>
                          <a:latin typeface="Calibri" panose="020F0502020204030204" pitchFamily="34" charset="0"/>
                        </a:rPr>
                        <a:t>Marsh Creation</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600" b="0" i="0" u="none" strike="noStrike" dirty="0">
                          <a:solidFill>
                            <a:srgbClr val="000000"/>
                          </a:solidFill>
                          <a:effectLst/>
                          <a:latin typeface="Calibri" panose="020F0502020204030204" pitchFamily="34" charset="0"/>
                        </a:rPr>
                        <a:t>5</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47258509"/>
                  </a:ext>
                </a:extLst>
              </a:tr>
              <a:tr h="235794">
                <a:tc>
                  <a:txBody>
                    <a:bodyPr/>
                    <a:lstStyle/>
                    <a:p>
                      <a:pPr algn="ctr" fontAlgn="b"/>
                      <a:r>
                        <a:rPr lang="en-US" sz="1600" b="0" i="0" u="none" strike="noStrike">
                          <a:solidFill>
                            <a:srgbClr val="000000"/>
                          </a:solidFill>
                          <a:effectLst/>
                          <a:latin typeface="Calibri" panose="020F0502020204030204" pitchFamily="34" charset="0"/>
                        </a:rPr>
                        <a:t>Bayou Sale</a:t>
                      </a:r>
                    </a:p>
                  </a:txBody>
                  <a:tcPr marL="9525" marR="9525" marT="9525"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600" b="0" i="0" u="none" strike="noStrike" dirty="0">
                          <a:solidFill>
                            <a:srgbClr val="000000"/>
                          </a:solidFill>
                          <a:effectLst/>
                          <a:latin typeface="Calibri" panose="020F0502020204030204" pitchFamily="34" charset="0"/>
                        </a:rPr>
                        <a:t>Shoreline Protection</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600" b="0" i="0" u="none" strike="noStrike">
                          <a:solidFill>
                            <a:srgbClr val="000000"/>
                          </a:solidFill>
                          <a:effectLst/>
                          <a:latin typeface="Calibri" panose="020F0502020204030204" pitchFamily="34" charset="0"/>
                        </a:rPr>
                        <a:t>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944282013"/>
                  </a:ext>
                </a:extLst>
              </a:tr>
              <a:tr h="235794">
                <a:tc>
                  <a:txBody>
                    <a:bodyPr/>
                    <a:lstStyle/>
                    <a:p>
                      <a:pPr algn="ctr" fontAlgn="b"/>
                      <a:r>
                        <a:rPr lang="en-US" sz="1600" b="0" i="0" u="none" strike="noStrike" dirty="0">
                          <a:solidFill>
                            <a:srgbClr val="000000"/>
                          </a:solidFill>
                          <a:effectLst/>
                          <a:latin typeface="Calibri" panose="020F0502020204030204" pitchFamily="34" charset="0"/>
                        </a:rPr>
                        <a:t>Cameron Creole</a:t>
                      </a:r>
                    </a:p>
                  </a:txBody>
                  <a:tcPr marL="9525" marR="9525" marT="9525"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600" b="0" i="0" u="none" strike="noStrike" dirty="0">
                          <a:solidFill>
                            <a:srgbClr val="000000"/>
                          </a:solidFill>
                          <a:effectLst/>
                          <a:latin typeface="Calibri" panose="020F0502020204030204" pitchFamily="34" charset="0"/>
                        </a:rPr>
                        <a:t>Marsh, Shoreline, Water Control</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600" b="0" i="0" u="none" strike="noStrike">
                          <a:solidFill>
                            <a:srgbClr val="000000"/>
                          </a:solidFill>
                          <a:effectLst/>
                          <a:latin typeface="Calibri" panose="020F0502020204030204" pitchFamily="34" charset="0"/>
                        </a:rPr>
                        <a:t>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779176823"/>
                  </a:ext>
                </a:extLst>
              </a:tr>
              <a:tr h="235794">
                <a:tc>
                  <a:txBody>
                    <a:bodyPr/>
                    <a:lstStyle/>
                    <a:p>
                      <a:pPr algn="ctr" fontAlgn="b"/>
                      <a:r>
                        <a:rPr lang="en-US" sz="1600" b="0" i="0" u="none" strike="noStrike">
                          <a:solidFill>
                            <a:srgbClr val="000000"/>
                          </a:solidFill>
                          <a:effectLst/>
                          <a:latin typeface="Calibri" panose="020F0502020204030204" pitchFamily="34" charset="0"/>
                        </a:rPr>
                        <a:t>Caminada</a:t>
                      </a:r>
                    </a:p>
                  </a:txBody>
                  <a:tcPr marL="9525" marR="9525" marT="9525"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600" b="0" i="0" u="none" strike="noStrike" dirty="0">
                          <a:solidFill>
                            <a:srgbClr val="000000"/>
                          </a:solidFill>
                          <a:effectLst/>
                          <a:latin typeface="Calibri" panose="020F0502020204030204" pitchFamily="34" charset="0"/>
                        </a:rPr>
                        <a:t>Barrier Island, Marsh Creation</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600" b="0" i="0" u="none" strike="noStrike" dirty="0">
                          <a:solidFill>
                            <a:srgbClr val="000000"/>
                          </a:solidFill>
                          <a:effectLst/>
                          <a:latin typeface="Calibri" panose="020F0502020204030204" pitchFamily="34" charset="0"/>
                        </a:rPr>
                        <a:t>14</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186622531"/>
                  </a:ext>
                </a:extLst>
              </a:tr>
              <a:tr h="235794">
                <a:tc>
                  <a:txBody>
                    <a:bodyPr/>
                    <a:lstStyle/>
                    <a:p>
                      <a:pPr algn="ctr" fontAlgn="b"/>
                      <a:r>
                        <a:rPr lang="en-US" sz="1600" b="0" i="0" u="none" strike="noStrike">
                          <a:solidFill>
                            <a:srgbClr val="000000"/>
                          </a:solidFill>
                          <a:effectLst/>
                          <a:latin typeface="Calibri" panose="020F0502020204030204" pitchFamily="34" charset="0"/>
                        </a:rPr>
                        <a:t>Grank Liard</a:t>
                      </a:r>
                    </a:p>
                  </a:txBody>
                  <a:tcPr marL="9525" marR="9525" marT="9525"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600" b="0" i="0" u="none" strike="noStrike" dirty="0">
                          <a:solidFill>
                            <a:srgbClr val="000000"/>
                          </a:solidFill>
                          <a:effectLst/>
                          <a:latin typeface="Calibri" panose="020F0502020204030204" pitchFamily="34" charset="0"/>
                        </a:rPr>
                        <a:t>Marsh/Ridge Creation</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600" b="0" i="0" u="none" strike="noStrike">
                          <a:solidFill>
                            <a:srgbClr val="000000"/>
                          </a:solidFill>
                          <a:effectLst/>
                          <a:latin typeface="Calibri" panose="020F0502020204030204" pitchFamily="34" charset="0"/>
                        </a:rPr>
                        <a:t>6</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11161358"/>
                  </a:ext>
                </a:extLst>
              </a:tr>
              <a:tr h="235794">
                <a:tc>
                  <a:txBody>
                    <a:bodyPr/>
                    <a:lstStyle/>
                    <a:p>
                      <a:pPr algn="ctr" fontAlgn="b"/>
                      <a:r>
                        <a:rPr lang="en-US" sz="1600" b="0" i="0" u="none" strike="noStrike">
                          <a:solidFill>
                            <a:srgbClr val="000000"/>
                          </a:solidFill>
                          <a:effectLst/>
                          <a:latin typeface="Calibri" panose="020F0502020204030204" pitchFamily="34" charset="0"/>
                        </a:rPr>
                        <a:t>Labranche</a:t>
                      </a:r>
                    </a:p>
                  </a:txBody>
                  <a:tcPr marL="9525" marR="9525" marT="9525"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600" b="0" i="0" u="none" strike="noStrike" dirty="0">
                          <a:solidFill>
                            <a:srgbClr val="000000"/>
                          </a:solidFill>
                          <a:effectLst/>
                          <a:latin typeface="Calibri" panose="020F0502020204030204" pitchFamily="34" charset="0"/>
                        </a:rPr>
                        <a:t>Marsh Creation</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600" b="0" i="0" u="none" strike="noStrike">
                          <a:solidFill>
                            <a:srgbClr val="000000"/>
                          </a:solidFill>
                          <a:effectLst/>
                          <a:latin typeface="Calibri" panose="020F0502020204030204" pitchFamily="34" charset="0"/>
                        </a:rPr>
                        <a:t>6</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568735270"/>
                  </a:ext>
                </a:extLst>
              </a:tr>
              <a:tr h="235794">
                <a:tc>
                  <a:txBody>
                    <a:bodyPr/>
                    <a:lstStyle/>
                    <a:p>
                      <a:pPr algn="ctr" fontAlgn="b"/>
                      <a:r>
                        <a:rPr lang="en-US" sz="1600" b="0" i="0" u="none" strike="noStrike">
                          <a:solidFill>
                            <a:srgbClr val="000000"/>
                          </a:solidFill>
                          <a:effectLst/>
                          <a:latin typeface="Calibri" panose="020F0502020204030204" pitchFamily="34" charset="0"/>
                        </a:rPr>
                        <a:t>Lake Lery</a:t>
                      </a:r>
                    </a:p>
                  </a:txBody>
                  <a:tcPr marL="9525" marR="9525" marT="9525"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600" b="0" i="0" u="none" strike="noStrike" dirty="0">
                          <a:solidFill>
                            <a:srgbClr val="000000"/>
                          </a:solidFill>
                          <a:effectLst/>
                          <a:latin typeface="Calibri" panose="020F0502020204030204" pitchFamily="34" charset="0"/>
                        </a:rPr>
                        <a:t>Marsh/Ridge Creation</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600" b="0" i="0" u="none" strike="noStrike">
                          <a:solidFill>
                            <a:srgbClr val="000000"/>
                          </a:solidFill>
                          <a:effectLst/>
                          <a:latin typeface="Calibri" panose="020F0502020204030204" pitchFamily="34" charset="0"/>
                        </a:rPr>
                        <a:t>8</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081315943"/>
                  </a:ext>
                </a:extLst>
              </a:tr>
              <a:tr h="235794">
                <a:tc>
                  <a:txBody>
                    <a:bodyPr/>
                    <a:lstStyle/>
                    <a:p>
                      <a:pPr algn="ctr" fontAlgn="b"/>
                      <a:r>
                        <a:rPr lang="en-US" sz="1600" b="0" i="0" u="none" strike="noStrike">
                          <a:solidFill>
                            <a:srgbClr val="000000"/>
                          </a:solidFill>
                          <a:effectLst/>
                          <a:latin typeface="Calibri" panose="020F0502020204030204" pitchFamily="34" charset="0"/>
                        </a:rPr>
                        <a:t>Lost Lake</a:t>
                      </a:r>
                    </a:p>
                  </a:txBody>
                  <a:tcPr marL="9525" marR="9525" marT="9525"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600" b="0" i="0" u="none" strike="noStrike" dirty="0">
                          <a:solidFill>
                            <a:srgbClr val="000000"/>
                          </a:solidFill>
                          <a:effectLst/>
                          <a:latin typeface="Calibri" panose="020F0502020204030204" pitchFamily="34" charset="0"/>
                        </a:rPr>
                        <a:t>Marsh Creation</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600" b="0" i="0" u="none" strike="noStrike" dirty="0">
                          <a:solidFill>
                            <a:srgbClr val="000000"/>
                          </a:solidFill>
                          <a:effectLst/>
                          <a:latin typeface="Calibri" panose="020F0502020204030204" pitchFamily="34" charset="0"/>
                        </a:rPr>
                        <a:t>18</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009214790"/>
                  </a:ext>
                </a:extLst>
              </a:tr>
              <a:tr h="235794">
                <a:tc>
                  <a:txBody>
                    <a:bodyPr/>
                    <a:lstStyle/>
                    <a:p>
                      <a:pPr algn="ctr" fontAlgn="b"/>
                      <a:r>
                        <a:rPr lang="en-US" sz="1600" b="0" i="0" u="none" strike="noStrike">
                          <a:solidFill>
                            <a:srgbClr val="000000"/>
                          </a:solidFill>
                          <a:effectLst/>
                          <a:latin typeface="Calibri" panose="020F0502020204030204" pitchFamily="34" charset="0"/>
                        </a:rPr>
                        <a:t>Mid Barataria</a:t>
                      </a:r>
                    </a:p>
                  </a:txBody>
                  <a:tcPr marL="9525" marR="9525" marT="9525"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600" b="0" i="0" u="none" strike="noStrike" dirty="0">
                          <a:solidFill>
                            <a:srgbClr val="000000"/>
                          </a:solidFill>
                          <a:effectLst/>
                          <a:latin typeface="Calibri" panose="020F0502020204030204" pitchFamily="34" charset="0"/>
                        </a:rPr>
                        <a:t>Diversion</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600" b="0" i="0" u="none" strike="noStrike" dirty="0">
                          <a:solidFill>
                            <a:srgbClr val="000000"/>
                          </a:solidFill>
                          <a:effectLst/>
                          <a:latin typeface="Calibri" panose="020F0502020204030204" pitchFamily="34" charset="0"/>
                        </a:rPr>
                        <a:t>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180133385"/>
                  </a:ext>
                </a:extLst>
              </a:tr>
              <a:tr h="235794">
                <a:tc>
                  <a:txBody>
                    <a:bodyPr/>
                    <a:lstStyle/>
                    <a:p>
                      <a:pPr algn="ctr" fontAlgn="b"/>
                      <a:r>
                        <a:rPr lang="en-US" sz="1600" b="0" i="0" u="none" strike="noStrike" dirty="0">
                          <a:solidFill>
                            <a:srgbClr val="000000"/>
                          </a:solidFill>
                          <a:effectLst/>
                          <a:latin typeface="Calibri" panose="020F0502020204030204" pitchFamily="34" charset="0"/>
                        </a:rPr>
                        <a:t>Turtle Bay</a:t>
                      </a:r>
                    </a:p>
                  </a:txBody>
                  <a:tcPr marL="9525" marR="9525" marT="9525"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600" b="0" i="0" u="none" strike="noStrike" dirty="0">
                          <a:solidFill>
                            <a:srgbClr val="000000"/>
                          </a:solidFill>
                          <a:effectLst/>
                          <a:latin typeface="Calibri" panose="020F0502020204030204" pitchFamily="34" charset="0"/>
                        </a:rPr>
                        <a:t>Marsh Creation</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600" b="0" i="0" u="none" strike="noStrike" dirty="0">
                          <a:solidFill>
                            <a:srgbClr val="000000"/>
                          </a:solidFill>
                          <a:effectLst/>
                          <a:latin typeface="Calibri" panose="020F0502020204030204" pitchFamily="34" charset="0"/>
                        </a:rPr>
                        <a:t>10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96192112"/>
                  </a:ext>
                </a:extLst>
              </a:tr>
              <a:tr h="235794">
                <a:tc>
                  <a:txBody>
                    <a:bodyPr/>
                    <a:lstStyle/>
                    <a:p>
                      <a:pPr algn="ctr" fontAlgn="b"/>
                      <a:r>
                        <a:rPr lang="en-US" sz="1600" b="0" i="0" u="none" strike="noStrike">
                          <a:solidFill>
                            <a:srgbClr val="000000"/>
                          </a:solidFill>
                          <a:effectLst/>
                          <a:latin typeface="Calibri" panose="020F0502020204030204" pitchFamily="34" charset="0"/>
                        </a:rPr>
                        <a:t>Shark Island</a:t>
                      </a:r>
                    </a:p>
                  </a:txBody>
                  <a:tcPr marL="9525" marR="9525" marT="9525"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600" b="0" i="0" u="none" strike="noStrike" dirty="0">
                          <a:solidFill>
                            <a:srgbClr val="000000"/>
                          </a:solidFill>
                          <a:effectLst/>
                          <a:latin typeface="Calibri" panose="020F0502020204030204" pitchFamily="34" charset="0"/>
                        </a:rPr>
                        <a:t>Shoreline Protection</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600" b="0" i="0" u="none" strike="noStrike">
                          <a:solidFill>
                            <a:srgbClr val="000000"/>
                          </a:solidFill>
                          <a:effectLst/>
                          <a:latin typeface="Calibri" panose="020F0502020204030204" pitchFamily="34" charset="0"/>
                        </a:rPr>
                        <a:t>5</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390112028"/>
                  </a:ext>
                </a:extLst>
              </a:tr>
              <a:tr h="235794">
                <a:tc>
                  <a:txBody>
                    <a:bodyPr/>
                    <a:lstStyle/>
                    <a:p>
                      <a:pPr algn="ctr" fontAlgn="b"/>
                      <a:r>
                        <a:rPr lang="en-US" sz="1600" b="0" i="0" u="none" strike="noStrike">
                          <a:solidFill>
                            <a:srgbClr val="000000"/>
                          </a:solidFill>
                          <a:effectLst/>
                          <a:latin typeface="Calibri" panose="020F0502020204030204" pitchFamily="34" charset="0"/>
                        </a:rPr>
                        <a:t>Terrebonne Bay</a:t>
                      </a:r>
                    </a:p>
                  </a:txBody>
                  <a:tcPr marL="9525" marR="9525" marT="9525"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600" b="0" i="0" u="none" strike="noStrike" dirty="0">
                          <a:solidFill>
                            <a:srgbClr val="000000"/>
                          </a:solidFill>
                          <a:effectLst/>
                          <a:latin typeface="Calibri" panose="020F0502020204030204" pitchFamily="34" charset="0"/>
                        </a:rPr>
                        <a:t>Marsh Creation</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600" b="0" i="0" u="none" strike="noStrike">
                          <a:solidFill>
                            <a:srgbClr val="000000"/>
                          </a:solidFill>
                          <a:effectLst/>
                          <a:latin typeface="Calibri" panose="020F0502020204030204" pitchFamily="34" charset="0"/>
                        </a:rPr>
                        <a:t>14</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924311607"/>
                  </a:ext>
                </a:extLst>
              </a:tr>
              <a:tr h="235794">
                <a:tc>
                  <a:txBody>
                    <a:bodyPr/>
                    <a:lstStyle/>
                    <a:p>
                      <a:pPr algn="ctr" fontAlgn="b"/>
                      <a:r>
                        <a:rPr lang="en-US" sz="1600" b="0" i="0" u="none" strike="noStrike">
                          <a:solidFill>
                            <a:srgbClr val="000000"/>
                          </a:solidFill>
                          <a:effectLst/>
                          <a:latin typeface="Calibri" panose="020F0502020204030204" pitchFamily="34" charset="0"/>
                        </a:rPr>
                        <a:t>W. Bayou Perot</a:t>
                      </a:r>
                    </a:p>
                  </a:txBody>
                  <a:tcPr marL="9525" marR="9525" marT="9525"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600" b="0" i="0" u="none" strike="noStrike" dirty="0">
                          <a:solidFill>
                            <a:srgbClr val="000000"/>
                          </a:solidFill>
                          <a:effectLst/>
                          <a:latin typeface="Calibri" panose="020F0502020204030204" pitchFamily="34" charset="0"/>
                        </a:rPr>
                        <a:t>Shoreline Protection</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600" b="0" i="0" u="none" strike="noStrike">
                          <a:solidFill>
                            <a:srgbClr val="000000"/>
                          </a:solidFill>
                          <a:effectLst/>
                          <a:latin typeface="Calibri" panose="020F0502020204030204" pitchFamily="34" charset="0"/>
                        </a:rPr>
                        <a:t>6</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145468191"/>
                  </a:ext>
                </a:extLst>
              </a:tr>
              <a:tr h="235794">
                <a:tc>
                  <a:txBody>
                    <a:bodyPr/>
                    <a:lstStyle/>
                    <a:p>
                      <a:pPr algn="ctr" fontAlgn="b"/>
                      <a:r>
                        <a:rPr lang="en-US" sz="1600" b="0" i="0" u="none" strike="noStrike" dirty="0">
                          <a:solidFill>
                            <a:srgbClr val="000000"/>
                          </a:solidFill>
                          <a:effectLst/>
                          <a:latin typeface="Calibri" panose="020F0502020204030204" pitchFamily="34" charset="0"/>
                        </a:rPr>
                        <a:t>Whiskey Island</a:t>
                      </a:r>
                    </a:p>
                  </a:txBody>
                  <a:tcPr marL="9525" marR="9525" marT="9525"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1600" b="0" i="0" u="none" strike="noStrike" dirty="0">
                          <a:solidFill>
                            <a:srgbClr val="000000"/>
                          </a:solidFill>
                          <a:effectLst/>
                          <a:latin typeface="Calibri" panose="020F0502020204030204" pitchFamily="34" charset="0"/>
                        </a:rPr>
                        <a:t>Barrier Island, Marsh Creation</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1600" b="0" i="0" u="none" strike="noStrike" dirty="0">
                          <a:solidFill>
                            <a:srgbClr val="000000"/>
                          </a:solidFill>
                          <a:effectLst/>
                          <a:latin typeface="Calibri" panose="020F0502020204030204" pitchFamily="34" charset="0"/>
                        </a:rPr>
                        <a:t>21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88974874"/>
                  </a:ext>
                </a:extLst>
              </a:tr>
            </a:tbl>
          </a:graphicData>
        </a:graphic>
      </p:graphicFrame>
      <p:sp>
        <p:nvSpPr>
          <p:cNvPr id="3" name="TextBox 2">
            <a:extLst>
              <a:ext uri="{FF2B5EF4-FFF2-40B4-BE49-F238E27FC236}">
                <a16:creationId xmlns:a16="http://schemas.microsoft.com/office/drawing/2014/main" id="{E5990F01-0AB7-48E1-826C-56B0C1471C2F}"/>
              </a:ext>
            </a:extLst>
          </p:cNvPr>
          <p:cNvSpPr txBox="1"/>
          <p:nvPr/>
        </p:nvSpPr>
        <p:spPr>
          <a:xfrm>
            <a:off x="8170517" y="1782345"/>
            <a:ext cx="2895600" cy="2677656"/>
          </a:xfrm>
          <a:prstGeom prst="rect">
            <a:avLst/>
          </a:prstGeom>
          <a:noFill/>
        </p:spPr>
        <p:txBody>
          <a:bodyPr wrap="square" rtlCol="0">
            <a:spAutoFit/>
          </a:bodyPr>
          <a:lstStyle/>
          <a:p>
            <a:r>
              <a:rPr lang="en-US" sz="2800" dirty="0"/>
              <a:t>Average Water Distance = 8 Miles</a:t>
            </a:r>
            <a:br>
              <a:rPr lang="en-US" sz="2800" dirty="0"/>
            </a:br>
            <a:endParaRPr lang="en-US" sz="2800" dirty="0"/>
          </a:p>
          <a:p>
            <a:r>
              <a:rPr lang="en-US" sz="2800" dirty="0"/>
              <a:t>24 min @ 20 mph</a:t>
            </a:r>
          </a:p>
        </p:txBody>
      </p:sp>
      <p:sp>
        <p:nvSpPr>
          <p:cNvPr id="2" name="Slide Number Placeholder 1">
            <a:extLst>
              <a:ext uri="{FF2B5EF4-FFF2-40B4-BE49-F238E27FC236}">
                <a16:creationId xmlns:a16="http://schemas.microsoft.com/office/drawing/2014/main" id="{1BF23F54-D15E-40B8-876E-A9BA7A31C037}"/>
              </a:ext>
            </a:extLst>
          </p:cNvPr>
          <p:cNvSpPr>
            <a:spLocks noGrp="1"/>
          </p:cNvSpPr>
          <p:nvPr>
            <p:ph type="sldNum" sz="quarter" idx="12"/>
          </p:nvPr>
        </p:nvSpPr>
        <p:spPr/>
        <p:txBody>
          <a:bodyPr/>
          <a:lstStyle/>
          <a:p>
            <a:fld id="{C7AE4AFB-FEC0-4F29-909E-DE1E918E075B}" type="slidenum">
              <a:rPr lang="en-US" smtClean="0"/>
              <a:t>13</a:t>
            </a:fld>
            <a:endParaRPr lang="en-US" dirty="0"/>
          </a:p>
        </p:txBody>
      </p:sp>
    </p:spTree>
    <p:extLst>
      <p:ext uri="{BB962C8B-B14F-4D97-AF65-F5344CB8AC3E}">
        <p14:creationId xmlns:p14="http://schemas.microsoft.com/office/powerpoint/2010/main" val="187843121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BF862B-7B37-4582-8611-72A7967638A7}"/>
              </a:ext>
            </a:extLst>
          </p:cNvPr>
          <p:cNvSpPr>
            <a:spLocks noGrp="1"/>
          </p:cNvSpPr>
          <p:nvPr>
            <p:ph type="title"/>
          </p:nvPr>
        </p:nvSpPr>
        <p:spPr/>
        <p:txBody>
          <a:bodyPr/>
          <a:lstStyle/>
          <a:p>
            <a:r>
              <a:rPr lang="en-US" dirty="0"/>
              <a:t>And By Land</a:t>
            </a:r>
          </a:p>
        </p:txBody>
      </p:sp>
      <p:pic>
        <p:nvPicPr>
          <p:cNvPr id="5" name="Picture 4">
            <a:extLst>
              <a:ext uri="{FF2B5EF4-FFF2-40B4-BE49-F238E27FC236}">
                <a16:creationId xmlns:a16="http://schemas.microsoft.com/office/drawing/2014/main" id="{CED27B4A-685A-4B4C-AACB-F4727BEDC250}"/>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3727330" y="228243"/>
            <a:ext cx="5376913" cy="6401514"/>
          </a:xfrm>
          <a:prstGeom prst="rect">
            <a:avLst/>
          </a:prstGeom>
        </p:spPr>
      </p:pic>
      <p:sp>
        <p:nvSpPr>
          <p:cNvPr id="3" name="Slide Number Placeholder 2">
            <a:extLst>
              <a:ext uri="{FF2B5EF4-FFF2-40B4-BE49-F238E27FC236}">
                <a16:creationId xmlns:a16="http://schemas.microsoft.com/office/drawing/2014/main" id="{49EFAECF-B793-4FE1-8D66-A188B1E9EABA}"/>
              </a:ext>
            </a:extLst>
          </p:cNvPr>
          <p:cNvSpPr>
            <a:spLocks noGrp="1"/>
          </p:cNvSpPr>
          <p:nvPr>
            <p:ph type="sldNum" sz="quarter" idx="12"/>
          </p:nvPr>
        </p:nvSpPr>
        <p:spPr/>
        <p:txBody>
          <a:bodyPr/>
          <a:lstStyle/>
          <a:p>
            <a:fld id="{C7AE4AFB-FEC0-4F29-909E-DE1E918E075B}" type="slidenum">
              <a:rPr lang="en-US" smtClean="0"/>
              <a:t>14</a:t>
            </a:fld>
            <a:endParaRPr lang="en-US" dirty="0"/>
          </a:p>
        </p:txBody>
      </p:sp>
    </p:spTree>
    <p:extLst>
      <p:ext uri="{BB962C8B-B14F-4D97-AF65-F5344CB8AC3E}">
        <p14:creationId xmlns:p14="http://schemas.microsoft.com/office/powerpoint/2010/main" val="166823285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a:extLst>
              <a:ext uri="{FF2B5EF4-FFF2-40B4-BE49-F238E27FC236}">
                <a16:creationId xmlns:a16="http://schemas.microsoft.com/office/drawing/2014/main" id="{3139555F-0340-4BC4-8B30-0300F91193C8}"/>
              </a:ext>
            </a:extLst>
          </p:cNvPr>
          <p:cNvGraphicFramePr>
            <a:graphicFrameLocks noGrp="1"/>
          </p:cNvGraphicFramePr>
          <p:nvPr>
            <p:ph idx="1"/>
            <p:extLst>
              <p:ext uri="{D42A27DB-BD31-4B8C-83A1-F6EECF244321}">
                <p14:modId xmlns:p14="http://schemas.microsoft.com/office/powerpoint/2010/main" val="3130682307"/>
              </p:ext>
            </p:extLst>
          </p:nvPr>
        </p:nvGraphicFramePr>
        <p:xfrm>
          <a:off x="1300480" y="1158238"/>
          <a:ext cx="7294879" cy="4541520"/>
        </p:xfrm>
        <a:graphic>
          <a:graphicData uri="http://schemas.openxmlformats.org/drawingml/2006/table">
            <a:tbl>
              <a:tblPr/>
              <a:tblGrid>
                <a:gridCol w="2212666">
                  <a:extLst>
                    <a:ext uri="{9D8B030D-6E8A-4147-A177-3AD203B41FA5}">
                      <a16:colId xmlns:a16="http://schemas.microsoft.com/office/drawing/2014/main" val="2509980520"/>
                    </a:ext>
                  </a:extLst>
                </a:gridCol>
                <a:gridCol w="2958774">
                  <a:extLst>
                    <a:ext uri="{9D8B030D-6E8A-4147-A177-3AD203B41FA5}">
                      <a16:colId xmlns:a16="http://schemas.microsoft.com/office/drawing/2014/main" val="36073884"/>
                    </a:ext>
                  </a:extLst>
                </a:gridCol>
                <a:gridCol w="1097280">
                  <a:extLst>
                    <a:ext uri="{9D8B030D-6E8A-4147-A177-3AD203B41FA5}">
                      <a16:colId xmlns:a16="http://schemas.microsoft.com/office/drawing/2014/main" val="3378729734"/>
                    </a:ext>
                  </a:extLst>
                </a:gridCol>
                <a:gridCol w="1026159">
                  <a:extLst>
                    <a:ext uri="{9D8B030D-6E8A-4147-A177-3AD203B41FA5}">
                      <a16:colId xmlns:a16="http://schemas.microsoft.com/office/drawing/2014/main" val="2613372450"/>
                    </a:ext>
                  </a:extLst>
                </a:gridCol>
              </a:tblGrid>
              <a:tr h="689653">
                <a:tc>
                  <a:txBody>
                    <a:bodyPr/>
                    <a:lstStyle/>
                    <a:p>
                      <a:pPr algn="ctr" fontAlgn="b"/>
                      <a:r>
                        <a:rPr lang="en-US" sz="1600" b="1" i="0" u="none" strike="noStrike" dirty="0">
                          <a:solidFill>
                            <a:schemeClr val="bg1"/>
                          </a:solidFill>
                          <a:effectLst/>
                          <a:latin typeface="Calibri" panose="020F0502020204030204" pitchFamily="34" charset="0"/>
                        </a:rPr>
                        <a:t>Name</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15889"/>
                    </a:solidFill>
                  </a:tcPr>
                </a:tc>
                <a:tc>
                  <a:txBody>
                    <a:bodyPr/>
                    <a:lstStyle/>
                    <a:p>
                      <a:pPr algn="ctr" fontAlgn="b"/>
                      <a:r>
                        <a:rPr lang="en-US" sz="1600" b="1" i="0" u="none" strike="noStrike" dirty="0">
                          <a:solidFill>
                            <a:schemeClr val="bg1"/>
                          </a:solidFill>
                          <a:effectLst/>
                          <a:latin typeface="Calibri" panose="020F0502020204030204" pitchFamily="34" charset="0"/>
                        </a:rPr>
                        <a:t>Type Project</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15889"/>
                    </a:solidFill>
                  </a:tcPr>
                </a:tc>
                <a:tc>
                  <a:txBody>
                    <a:bodyPr/>
                    <a:lstStyle/>
                    <a:p>
                      <a:pPr algn="ctr" fontAlgn="b"/>
                      <a:r>
                        <a:rPr lang="en-US" sz="1600" b="1" i="0" u="none" strike="noStrike" dirty="0">
                          <a:solidFill>
                            <a:schemeClr val="bg1"/>
                          </a:solidFill>
                          <a:effectLst/>
                          <a:latin typeface="Calibri" panose="020F0502020204030204" pitchFamily="34" charset="0"/>
                        </a:rPr>
                        <a:t>Water Distance (miles)</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15889"/>
                    </a:solidFill>
                  </a:tcPr>
                </a:tc>
                <a:tc>
                  <a:txBody>
                    <a:bodyPr/>
                    <a:lstStyle/>
                    <a:p>
                      <a:pPr algn="ctr" fontAlgn="b"/>
                      <a:r>
                        <a:rPr lang="en-US" sz="1600" b="1" i="0" u="none" strike="noStrike" dirty="0">
                          <a:solidFill>
                            <a:schemeClr val="bg1"/>
                          </a:solidFill>
                          <a:effectLst/>
                          <a:latin typeface="Calibri" panose="020F0502020204030204" pitchFamily="34" charset="0"/>
                        </a:rPr>
                        <a:t>Road Distance (miles)</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15889"/>
                    </a:solidFill>
                  </a:tcPr>
                </a:tc>
                <a:extLst>
                  <a:ext uri="{0D108BD9-81ED-4DB2-BD59-A6C34878D82A}">
                    <a16:rowId xmlns:a16="http://schemas.microsoft.com/office/drawing/2014/main" val="196005568"/>
                  </a:ext>
                </a:extLst>
              </a:tr>
              <a:tr h="235794">
                <a:tc>
                  <a:txBody>
                    <a:bodyPr/>
                    <a:lstStyle/>
                    <a:p>
                      <a:pPr algn="ctr" fontAlgn="b"/>
                      <a:r>
                        <a:rPr lang="en-US" sz="1600" b="0" i="0" u="none" strike="noStrike" dirty="0">
                          <a:solidFill>
                            <a:srgbClr val="000000"/>
                          </a:solidFill>
                          <a:effectLst/>
                          <a:latin typeface="Calibri" panose="020F0502020204030204" pitchFamily="34" charset="0"/>
                        </a:rPr>
                        <a:t>Alligator Bend</a:t>
                      </a:r>
                    </a:p>
                  </a:txBody>
                  <a:tcPr marL="9525" marR="9525" marT="9525"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600" b="0" i="0" u="none" strike="noStrike" dirty="0">
                          <a:solidFill>
                            <a:srgbClr val="000000"/>
                          </a:solidFill>
                          <a:effectLst/>
                          <a:latin typeface="Calibri" panose="020F0502020204030204" pitchFamily="34" charset="0"/>
                        </a:rPr>
                        <a:t>Shoreline Protection</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600" b="0" i="0" u="none" strike="noStrike" dirty="0">
                          <a:solidFill>
                            <a:srgbClr val="000000"/>
                          </a:solidFill>
                          <a:effectLst/>
                          <a:latin typeface="Calibri" panose="020F0502020204030204" pitchFamily="34" charset="0"/>
                        </a:rPr>
                        <a:t>10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600" b="0" i="0" u="none" strike="noStrike">
                          <a:solidFill>
                            <a:srgbClr val="000000"/>
                          </a:solidFill>
                          <a:effectLst/>
                          <a:latin typeface="Calibri" panose="020F0502020204030204" pitchFamily="34" charset="0"/>
                        </a:rPr>
                        <a:t>109</a:t>
                      </a:r>
                    </a:p>
                  </a:txBody>
                  <a:tcPr marL="9525" marR="9525" marT="952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50485679"/>
                  </a:ext>
                </a:extLst>
              </a:tr>
              <a:tr h="235794">
                <a:tc>
                  <a:txBody>
                    <a:bodyPr/>
                    <a:lstStyle/>
                    <a:p>
                      <a:pPr algn="ctr" fontAlgn="b"/>
                      <a:r>
                        <a:rPr lang="en-US" sz="1600" b="0" i="0" u="none" strike="noStrike" dirty="0">
                          <a:solidFill>
                            <a:srgbClr val="000000"/>
                          </a:solidFill>
                          <a:effectLst/>
                          <a:latin typeface="Calibri" panose="020F0502020204030204" pitchFamily="34" charset="0"/>
                        </a:rPr>
                        <a:t>Bayou </a:t>
                      </a:r>
                      <a:r>
                        <a:rPr lang="en-US" sz="1600" b="0" i="0" u="none" strike="noStrike" dirty="0" err="1">
                          <a:solidFill>
                            <a:srgbClr val="000000"/>
                          </a:solidFill>
                          <a:effectLst/>
                          <a:latin typeface="Calibri" panose="020F0502020204030204" pitchFamily="34" charset="0"/>
                        </a:rPr>
                        <a:t>Bonfuca</a:t>
                      </a:r>
                      <a:endParaRPr lang="en-US" sz="1600" b="0" i="0" u="none" strike="noStrike" dirty="0">
                        <a:solidFill>
                          <a:srgbClr val="000000"/>
                        </a:solidFill>
                        <a:effectLst/>
                        <a:latin typeface="Calibri" panose="020F0502020204030204" pitchFamily="34" charset="0"/>
                      </a:endParaRPr>
                    </a:p>
                  </a:txBody>
                  <a:tcPr marL="9525" marR="9525" marT="9525"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600" b="0" i="0" u="none" strike="noStrike" dirty="0">
                          <a:solidFill>
                            <a:srgbClr val="000000"/>
                          </a:solidFill>
                          <a:effectLst/>
                          <a:latin typeface="Calibri" panose="020F0502020204030204" pitchFamily="34" charset="0"/>
                        </a:rPr>
                        <a:t>Marsh Creation</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600" b="0" i="0" u="none" strike="noStrike" dirty="0">
                          <a:solidFill>
                            <a:srgbClr val="000000"/>
                          </a:solidFill>
                          <a:effectLst/>
                          <a:latin typeface="Calibri" panose="020F0502020204030204" pitchFamily="34" charset="0"/>
                        </a:rPr>
                        <a:t>5</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600" b="0" i="0" u="none" strike="noStrike" dirty="0">
                          <a:solidFill>
                            <a:srgbClr val="000000"/>
                          </a:solidFill>
                          <a:effectLst/>
                          <a:latin typeface="Calibri" panose="020F0502020204030204" pitchFamily="34" charset="0"/>
                        </a:rPr>
                        <a:t>86</a:t>
                      </a:r>
                    </a:p>
                  </a:txBody>
                  <a:tcPr marL="9525" marR="9525" marT="952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47258509"/>
                  </a:ext>
                </a:extLst>
              </a:tr>
              <a:tr h="235794">
                <a:tc>
                  <a:txBody>
                    <a:bodyPr/>
                    <a:lstStyle/>
                    <a:p>
                      <a:pPr algn="ctr" fontAlgn="b"/>
                      <a:r>
                        <a:rPr lang="en-US" sz="1600" b="0" i="0" u="none" strike="noStrike">
                          <a:solidFill>
                            <a:srgbClr val="000000"/>
                          </a:solidFill>
                          <a:effectLst/>
                          <a:latin typeface="Calibri" panose="020F0502020204030204" pitchFamily="34" charset="0"/>
                        </a:rPr>
                        <a:t>Bayou Sale</a:t>
                      </a:r>
                    </a:p>
                  </a:txBody>
                  <a:tcPr marL="9525" marR="9525" marT="9525"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600" b="0" i="0" u="none" strike="noStrike" dirty="0">
                          <a:solidFill>
                            <a:srgbClr val="000000"/>
                          </a:solidFill>
                          <a:effectLst/>
                          <a:latin typeface="Calibri" panose="020F0502020204030204" pitchFamily="34" charset="0"/>
                        </a:rPr>
                        <a:t>Shoreline Protection</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600" b="0" i="0" u="none" strike="noStrike">
                          <a:solidFill>
                            <a:srgbClr val="000000"/>
                          </a:solidFill>
                          <a:effectLst/>
                          <a:latin typeface="Calibri" panose="020F0502020204030204" pitchFamily="34" charset="0"/>
                        </a:rPr>
                        <a:t>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600" b="0" i="0" u="none" strike="noStrike" dirty="0">
                          <a:solidFill>
                            <a:srgbClr val="000000"/>
                          </a:solidFill>
                          <a:effectLst/>
                          <a:latin typeface="Calibri" panose="020F0502020204030204" pitchFamily="34" charset="0"/>
                        </a:rPr>
                        <a:t>108</a:t>
                      </a:r>
                    </a:p>
                  </a:txBody>
                  <a:tcPr marL="9525" marR="9525" marT="952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944282013"/>
                  </a:ext>
                </a:extLst>
              </a:tr>
              <a:tr h="235794">
                <a:tc>
                  <a:txBody>
                    <a:bodyPr/>
                    <a:lstStyle/>
                    <a:p>
                      <a:pPr algn="ctr" fontAlgn="b"/>
                      <a:r>
                        <a:rPr lang="en-US" sz="1600" b="0" i="0" u="none" strike="noStrike" dirty="0">
                          <a:solidFill>
                            <a:srgbClr val="000000"/>
                          </a:solidFill>
                          <a:effectLst/>
                          <a:latin typeface="Calibri" panose="020F0502020204030204" pitchFamily="34" charset="0"/>
                        </a:rPr>
                        <a:t>Cameron Creole</a:t>
                      </a:r>
                    </a:p>
                  </a:txBody>
                  <a:tcPr marL="9525" marR="9525" marT="9525"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600" b="0" i="0" u="none" strike="noStrike" dirty="0">
                          <a:solidFill>
                            <a:srgbClr val="000000"/>
                          </a:solidFill>
                          <a:effectLst/>
                          <a:latin typeface="Calibri" panose="020F0502020204030204" pitchFamily="34" charset="0"/>
                        </a:rPr>
                        <a:t>Marsh, Shoreline, Water Control</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600" b="0" i="0" u="none" strike="noStrike">
                          <a:solidFill>
                            <a:srgbClr val="000000"/>
                          </a:solidFill>
                          <a:effectLst/>
                          <a:latin typeface="Calibri" panose="020F0502020204030204" pitchFamily="34" charset="0"/>
                        </a:rPr>
                        <a:t>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600" b="0" i="0" u="none" strike="noStrike" dirty="0">
                          <a:solidFill>
                            <a:srgbClr val="000000"/>
                          </a:solidFill>
                          <a:effectLst/>
                          <a:latin typeface="Calibri" panose="020F0502020204030204" pitchFamily="34" charset="0"/>
                        </a:rPr>
                        <a:t>148</a:t>
                      </a:r>
                    </a:p>
                  </a:txBody>
                  <a:tcPr marL="9525" marR="9525" marT="952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779176823"/>
                  </a:ext>
                </a:extLst>
              </a:tr>
              <a:tr h="235794">
                <a:tc>
                  <a:txBody>
                    <a:bodyPr/>
                    <a:lstStyle/>
                    <a:p>
                      <a:pPr algn="ctr" fontAlgn="b"/>
                      <a:r>
                        <a:rPr lang="en-US" sz="1600" b="0" i="0" u="none" strike="noStrike">
                          <a:solidFill>
                            <a:srgbClr val="000000"/>
                          </a:solidFill>
                          <a:effectLst/>
                          <a:latin typeface="Calibri" panose="020F0502020204030204" pitchFamily="34" charset="0"/>
                        </a:rPr>
                        <a:t>Caminada</a:t>
                      </a:r>
                    </a:p>
                  </a:txBody>
                  <a:tcPr marL="9525" marR="9525" marT="9525"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600" b="0" i="0" u="none" strike="noStrike" dirty="0">
                          <a:solidFill>
                            <a:srgbClr val="000000"/>
                          </a:solidFill>
                          <a:effectLst/>
                          <a:latin typeface="Calibri" panose="020F0502020204030204" pitchFamily="34" charset="0"/>
                        </a:rPr>
                        <a:t>Barrier Island, Marsh Creation</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600" b="0" i="0" u="none" strike="noStrike" dirty="0">
                          <a:solidFill>
                            <a:srgbClr val="000000"/>
                          </a:solidFill>
                          <a:effectLst/>
                          <a:latin typeface="Calibri" panose="020F0502020204030204" pitchFamily="34" charset="0"/>
                        </a:rPr>
                        <a:t>14</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600" b="0" i="0" u="none" strike="noStrike" dirty="0">
                          <a:solidFill>
                            <a:srgbClr val="000000"/>
                          </a:solidFill>
                          <a:effectLst/>
                          <a:latin typeface="Calibri" panose="020F0502020204030204" pitchFamily="34" charset="0"/>
                        </a:rPr>
                        <a:t>126</a:t>
                      </a:r>
                    </a:p>
                  </a:txBody>
                  <a:tcPr marL="9525" marR="9525" marT="952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186622531"/>
                  </a:ext>
                </a:extLst>
              </a:tr>
              <a:tr h="235794">
                <a:tc>
                  <a:txBody>
                    <a:bodyPr/>
                    <a:lstStyle/>
                    <a:p>
                      <a:pPr algn="ctr" fontAlgn="b"/>
                      <a:r>
                        <a:rPr lang="en-US" sz="1600" b="0" i="0" u="none" strike="noStrike">
                          <a:solidFill>
                            <a:srgbClr val="000000"/>
                          </a:solidFill>
                          <a:effectLst/>
                          <a:latin typeface="Calibri" panose="020F0502020204030204" pitchFamily="34" charset="0"/>
                        </a:rPr>
                        <a:t>Grank Liard</a:t>
                      </a:r>
                    </a:p>
                  </a:txBody>
                  <a:tcPr marL="9525" marR="9525" marT="9525"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600" b="0" i="0" u="none" strike="noStrike" dirty="0">
                          <a:solidFill>
                            <a:srgbClr val="000000"/>
                          </a:solidFill>
                          <a:effectLst/>
                          <a:latin typeface="Calibri" panose="020F0502020204030204" pitchFamily="34" charset="0"/>
                        </a:rPr>
                        <a:t>Marsh/Ridge Creation</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600" b="0" i="0" u="none" strike="noStrike">
                          <a:solidFill>
                            <a:srgbClr val="000000"/>
                          </a:solidFill>
                          <a:effectLst/>
                          <a:latin typeface="Calibri" panose="020F0502020204030204" pitchFamily="34" charset="0"/>
                        </a:rPr>
                        <a:t>6</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600" b="0" i="0" u="none" strike="noStrike" dirty="0">
                          <a:solidFill>
                            <a:srgbClr val="000000"/>
                          </a:solidFill>
                          <a:effectLst/>
                          <a:latin typeface="Calibri" panose="020F0502020204030204" pitchFamily="34" charset="0"/>
                        </a:rPr>
                        <a:t>135</a:t>
                      </a:r>
                    </a:p>
                  </a:txBody>
                  <a:tcPr marL="9525" marR="9525" marT="952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11161358"/>
                  </a:ext>
                </a:extLst>
              </a:tr>
              <a:tr h="235794">
                <a:tc>
                  <a:txBody>
                    <a:bodyPr/>
                    <a:lstStyle/>
                    <a:p>
                      <a:pPr algn="ctr" fontAlgn="b"/>
                      <a:r>
                        <a:rPr lang="en-US" sz="1600" b="0" i="0" u="none" strike="noStrike">
                          <a:solidFill>
                            <a:srgbClr val="000000"/>
                          </a:solidFill>
                          <a:effectLst/>
                          <a:latin typeface="Calibri" panose="020F0502020204030204" pitchFamily="34" charset="0"/>
                        </a:rPr>
                        <a:t>Labranche</a:t>
                      </a:r>
                    </a:p>
                  </a:txBody>
                  <a:tcPr marL="9525" marR="9525" marT="9525"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600" b="0" i="0" u="none" strike="noStrike" dirty="0">
                          <a:solidFill>
                            <a:srgbClr val="000000"/>
                          </a:solidFill>
                          <a:effectLst/>
                          <a:latin typeface="Calibri" panose="020F0502020204030204" pitchFamily="34" charset="0"/>
                        </a:rPr>
                        <a:t>Marsh Creation</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600" b="0" i="0" u="none" strike="noStrike">
                          <a:solidFill>
                            <a:srgbClr val="000000"/>
                          </a:solidFill>
                          <a:effectLst/>
                          <a:latin typeface="Calibri" panose="020F0502020204030204" pitchFamily="34" charset="0"/>
                        </a:rPr>
                        <a:t>6</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600" b="0" i="0" u="none" strike="noStrike" dirty="0">
                          <a:solidFill>
                            <a:srgbClr val="000000"/>
                          </a:solidFill>
                          <a:effectLst/>
                          <a:latin typeface="Calibri" panose="020F0502020204030204" pitchFamily="34" charset="0"/>
                        </a:rPr>
                        <a:t>56</a:t>
                      </a:r>
                    </a:p>
                  </a:txBody>
                  <a:tcPr marL="9525" marR="9525" marT="952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568735270"/>
                  </a:ext>
                </a:extLst>
              </a:tr>
              <a:tr h="235794">
                <a:tc>
                  <a:txBody>
                    <a:bodyPr/>
                    <a:lstStyle/>
                    <a:p>
                      <a:pPr algn="ctr" fontAlgn="b"/>
                      <a:r>
                        <a:rPr lang="en-US" sz="1600" b="0" i="0" u="none" strike="noStrike">
                          <a:solidFill>
                            <a:srgbClr val="000000"/>
                          </a:solidFill>
                          <a:effectLst/>
                          <a:latin typeface="Calibri" panose="020F0502020204030204" pitchFamily="34" charset="0"/>
                        </a:rPr>
                        <a:t>Lake Lery</a:t>
                      </a:r>
                    </a:p>
                  </a:txBody>
                  <a:tcPr marL="9525" marR="9525" marT="9525"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600" b="0" i="0" u="none" strike="noStrike" dirty="0">
                          <a:solidFill>
                            <a:srgbClr val="000000"/>
                          </a:solidFill>
                          <a:effectLst/>
                          <a:latin typeface="Calibri" panose="020F0502020204030204" pitchFamily="34" charset="0"/>
                        </a:rPr>
                        <a:t>Marsh/Ridge Creation</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600" b="0" i="0" u="none" strike="noStrike">
                          <a:solidFill>
                            <a:srgbClr val="000000"/>
                          </a:solidFill>
                          <a:effectLst/>
                          <a:latin typeface="Calibri" panose="020F0502020204030204" pitchFamily="34" charset="0"/>
                        </a:rPr>
                        <a:t>8</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600" b="0" i="0" u="none" strike="noStrike" dirty="0">
                          <a:solidFill>
                            <a:srgbClr val="000000"/>
                          </a:solidFill>
                          <a:effectLst/>
                          <a:latin typeface="Calibri" panose="020F0502020204030204" pitchFamily="34" charset="0"/>
                        </a:rPr>
                        <a:t>125</a:t>
                      </a:r>
                    </a:p>
                  </a:txBody>
                  <a:tcPr marL="9525" marR="9525" marT="952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081315943"/>
                  </a:ext>
                </a:extLst>
              </a:tr>
              <a:tr h="235794">
                <a:tc>
                  <a:txBody>
                    <a:bodyPr/>
                    <a:lstStyle/>
                    <a:p>
                      <a:pPr algn="ctr" fontAlgn="b"/>
                      <a:r>
                        <a:rPr lang="en-US" sz="1600" b="0" i="0" u="none" strike="noStrike">
                          <a:solidFill>
                            <a:srgbClr val="000000"/>
                          </a:solidFill>
                          <a:effectLst/>
                          <a:latin typeface="Calibri" panose="020F0502020204030204" pitchFamily="34" charset="0"/>
                        </a:rPr>
                        <a:t>Lost Lake</a:t>
                      </a:r>
                    </a:p>
                  </a:txBody>
                  <a:tcPr marL="9525" marR="9525" marT="9525"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600" b="0" i="0" u="none" strike="noStrike" dirty="0">
                          <a:solidFill>
                            <a:srgbClr val="000000"/>
                          </a:solidFill>
                          <a:effectLst/>
                          <a:latin typeface="Calibri" panose="020F0502020204030204" pitchFamily="34" charset="0"/>
                        </a:rPr>
                        <a:t>Marsh Creation</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600" b="0" i="0" u="none" strike="noStrike" dirty="0">
                          <a:solidFill>
                            <a:srgbClr val="000000"/>
                          </a:solidFill>
                          <a:effectLst/>
                          <a:latin typeface="Calibri" panose="020F0502020204030204" pitchFamily="34" charset="0"/>
                        </a:rPr>
                        <a:t>18</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600" b="0" i="0" u="none" strike="noStrike" dirty="0">
                          <a:solidFill>
                            <a:srgbClr val="000000"/>
                          </a:solidFill>
                          <a:effectLst/>
                          <a:latin typeface="Calibri" panose="020F0502020204030204" pitchFamily="34" charset="0"/>
                        </a:rPr>
                        <a:t>94</a:t>
                      </a:r>
                    </a:p>
                  </a:txBody>
                  <a:tcPr marL="9525" marR="9525" marT="952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009214790"/>
                  </a:ext>
                </a:extLst>
              </a:tr>
              <a:tr h="235794">
                <a:tc>
                  <a:txBody>
                    <a:bodyPr/>
                    <a:lstStyle/>
                    <a:p>
                      <a:pPr algn="ctr" fontAlgn="b"/>
                      <a:r>
                        <a:rPr lang="en-US" sz="1600" b="0" i="0" u="none" strike="noStrike">
                          <a:solidFill>
                            <a:srgbClr val="000000"/>
                          </a:solidFill>
                          <a:effectLst/>
                          <a:latin typeface="Calibri" panose="020F0502020204030204" pitchFamily="34" charset="0"/>
                        </a:rPr>
                        <a:t>Mid Barataria</a:t>
                      </a:r>
                    </a:p>
                  </a:txBody>
                  <a:tcPr marL="9525" marR="9525" marT="9525"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600" b="0" i="0" u="none" strike="noStrike" dirty="0">
                          <a:solidFill>
                            <a:srgbClr val="000000"/>
                          </a:solidFill>
                          <a:effectLst/>
                          <a:latin typeface="Calibri" panose="020F0502020204030204" pitchFamily="34" charset="0"/>
                        </a:rPr>
                        <a:t>Diversion</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600" b="0" i="0" u="none" strike="noStrike" dirty="0">
                          <a:solidFill>
                            <a:srgbClr val="000000"/>
                          </a:solidFill>
                          <a:effectLst/>
                          <a:latin typeface="Calibri" panose="020F0502020204030204" pitchFamily="34" charset="0"/>
                        </a:rPr>
                        <a:t>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600" b="0" i="0" u="none" strike="noStrike" dirty="0">
                          <a:solidFill>
                            <a:srgbClr val="000000"/>
                          </a:solidFill>
                          <a:effectLst/>
                          <a:latin typeface="Calibri" panose="020F0502020204030204" pitchFamily="34" charset="0"/>
                        </a:rPr>
                        <a:t>100</a:t>
                      </a:r>
                    </a:p>
                  </a:txBody>
                  <a:tcPr marL="9525" marR="9525" marT="952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180133385"/>
                  </a:ext>
                </a:extLst>
              </a:tr>
              <a:tr h="235794">
                <a:tc>
                  <a:txBody>
                    <a:bodyPr/>
                    <a:lstStyle/>
                    <a:p>
                      <a:pPr algn="ctr" fontAlgn="b"/>
                      <a:r>
                        <a:rPr lang="en-US" sz="1600" b="0" i="0" u="none" strike="noStrike" dirty="0">
                          <a:solidFill>
                            <a:srgbClr val="000000"/>
                          </a:solidFill>
                          <a:effectLst/>
                          <a:latin typeface="Calibri" panose="020F0502020204030204" pitchFamily="34" charset="0"/>
                        </a:rPr>
                        <a:t>Turtle Bay</a:t>
                      </a:r>
                    </a:p>
                  </a:txBody>
                  <a:tcPr marL="9525" marR="9525" marT="9525"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600" b="0" i="0" u="none" strike="noStrike" dirty="0">
                          <a:solidFill>
                            <a:srgbClr val="000000"/>
                          </a:solidFill>
                          <a:effectLst/>
                          <a:latin typeface="Calibri" panose="020F0502020204030204" pitchFamily="34" charset="0"/>
                        </a:rPr>
                        <a:t>Marsh Creation</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600" b="0" i="0" u="none" strike="noStrike" dirty="0">
                          <a:solidFill>
                            <a:srgbClr val="000000"/>
                          </a:solidFill>
                          <a:effectLst/>
                          <a:latin typeface="Calibri" panose="020F0502020204030204" pitchFamily="34" charset="0"/>
                        </a:rPr>
                        <a:t>10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600" b="0" i="0" u="none" strike="noStrike" dirty="0">
                          <a:solidFill>
                            <a:srgbClr val="000000"/>
                          </a:solidFill>
                          <a:effectLst/>
                          <a:latin typeface="Calibri" panose="020F0502020204030204" pitchFamily="34" charset="0"/>
                        </a:rPr>
                        <a:t>96</a:t>
                      </a:r>
                    </a:p>
                  </a:txBody>
                  <a:tcPr marL="9525" marR="9525" marT="952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96192112"/>
                  </a:ext>
                </a:extLst>
              </a:tr>
              <a:tr h="235794">
                <a:tc>
                  <a:txBody>
                    <a:bodyPr/>
                    <a:lstStyle/>
                    <a:p>
                      <a:pPr algn="ctr" fontAlgn="b"/>
                      <a:r>
                        <a:rPr lang="en-US" sz="1600" b="0" i="0" u="none" strike="noStrike">
                          <a:solidFill>
                            <a:srgbClr val="000000"/>
                          </a:solidFill>
                          <a:effectLst/>
                          <a:latin typeface="Calibri" panose="020F0502020204030204" pitchFamily="34" charset="0"/>
                        </a:rPr>
                        <a:t>Shark Island</a:t>
                      </a:r>
                    </a:p>
                  </a:txBody>
                  <a:tcPr marL="9525" marR="9525" marT="9525"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600" b="0" i="0" u="none" strike="noStrike" dirty="0">
                          <a:solidFill>
                            <a:srgbClr val="000000"/>
                          </a:solidFill>
                          <a:effectLst/>
                          <a:latin typeface="Calibri" panose="020F0502020204030204" pitchFamily="34" charset="0"/>
                        </a:rPr>
                        <a:t>Shoreline Protection</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600" b="0" i="0" u="none" strike="noStrike">
                          <a:solidFill>
                            <a:srgbClr val="000000"/>
                          </a:solidFill>
                          <a:effectLst/>
                          <a:latin typeface="Calibri" panose="020F0502020204030204" pitchFamily="34" charset="0"/>
                        </a:rPr>
                        <a:t>5</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600" b="0" i="0" u="none" strike="noStrike" dirty="0">
                          <a:solidFill>
                            <a:srgbClr val="000000"/>
                          </a:solidFill>
                          <a:effectLst/>
                          <a:latin typeface="Calibri" panose="020F0502020204030204" pitchFamily="34" charset="0"/>
                        </a:rPr>
                        <a:t>110</a:t>
                      </a:r>
                    </a:p>
                  </a:txBody>
                  <a:tcPr marL="9525" marR="9525" marT="952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390112028"/>
                  </a:ext>
                </a:extLst>
              </a:tr>
              <a:tr h="235794">
                <a:tc>
                  <a:txBody>
                    <a:bodyPr/>
                    <a:lstStyle/>
                    <a:p>
                      <a:pPr algn="ctr" fontAlgn="b"/>
                      <a:r>
                        <a:rPr lang="en-US" sz="1600" b="0" i="0" u="none" strike="noStrike">
                          <a:solidFill>
                            <a:srgbClr val="000000"/>
                          </a:solidFill>
                          <a:effectLst/>
                          <a:latin typeface="Calibri" panose="020F0502020204030204" pitchFamily="34" charset="0"/>
                        </a:rPr>
                        <a:t>Terrebonne Bay</a:t>
                      </a:r>
                    </a:p>
                  </a:txBody>
                  <a:tcPr marL="9525" marR="9525" marT="9525"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600" b="0" i="0" u="none" strike="noStrike" dirty="0">
                          <a:solidFill>
                            <a:srgbClr val="000000"/>
                          </a:solidFill>
                          <a:effectLst/>
                          <a:latin typeface="Calibri" panose="020F0502020204030204" pitchFamily="34" charset="0"/>
                        </a:rPr>
                        <a:t>Marsh Creation</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600" b="0" i="0" u="none" strike="noStrike">
                          <a:solidFill>
                            <a:srgbClr val="000000"/>
                          </a:solidFill>
                          <a:effectLst/>
                          <a:latin typeface="Calibri" panose="020F0502020204030204" pitchFamily="34" charset="0"/>
                        </a:rPr>
                        <a:t>14</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600" b="0" i="0" u="none" strike="noStrike" dirty="0">
                          <a:solidFill>
                            <a:srgbClr val="000000"/>
                          </a:solidFill>
                          <a:effectLst/>
                          <a:latin typeface="Calibri" panose="020F0502020204030204" pitchFamily="34" charset="0"/>
                        </a:rPr>
                        <a:t>115</a:t>
                      </a:r>
                    </a:p>
                  </a:txBody>
                  <a:tcPr marL="9525" marR="9525" marT="952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924311607"/>
                  </a:ext>
                </a:extLst>
              </a:tr>
              <a:tr h="235794">
                <a:tc>
                  <a:txBody>
                    <a:bodyPr/>
                    <a:lstStyle/>
                    <a:p>
                      <a:pPr algn="ctr" fontAlgn="b"/>
                      <a:r>
                        <a:rPr lang="en-US" sz="1600" b="0" i="0" u="none" strike="noStrike">
                          <a:solidFill>
                            <a:srgbClr val="000000"/>
                          </a:solidFill>
                          <a:effectLst/>
                          <a:latin typeface="Calibri" panose="020F0502020204030204" pitchFamily="34" charset="0"/>
                        </a:rPr>
                        <a:t>W. Bayou Perot</a:t>
                      </a:r>
                    </a:p>
                  </a:txBody>
                  <a:tcPr marL="9525" marR="9525" marT="9525"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600" b="0" i="0" u="none" strike="noStrike" dirty="0">
                          <a:solidFill>
                            <a:srgbClr val="000000"/>
                          </a:solidFill>
                          <a:effectLst/>
                          <a:latin typeface="Calibri" panose="020F0502020204030204" pitchFamily="34" charset="0"/>
                        </a:rPr>
                        <a:t>Shoreline Protection</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600" b="0" i="0" u="none" strike="noStrike">
                          <a:solidFill>
                            <a:srgbClr val="000000"/>
                          </a:solidFill>
                          <a:effectLst/>
                          <a:latin typeface="Calibri" panose="020F0502020204030204" pitchFamily="34" charset="0"/>
                        </a:rPr>
                        <a:t>6</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600" b="0" i="0" u="none" strike="noStrike" dirty="0">
                          <a:solidFill>
                            <a:srgbClr val="000000"/>
                          </a:solidFill>
                          <a:effectLst/>
                          <a:latin typeface="Calibri" panose="020F0502020204030204" pitchFamily="34" charset="0"/>
                        </a:rPr>
                        <a:t>96</a:t>
                      </a:r>
                    </a:p>
                  </a:txBody>
                  <a:tcPr marL="9525" marR="9525" marT="952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145468191"/>
                  </a:ext>
                </a:extLst>
              </a:tr>
              <a:tr h="235794">
                <a:tc>
                  <a:txBody>
                    <a:bodyPr/>
                    <a:lstStyle/>
                    <a:p>
                      <a:pPr algn="ctr" fontAlgn="b"/>
                      <a:r>
                        <a:rPr lang="en-US" sz="1600" b="0" i="0" u="none" strike="noStrike" dirty="0">
                          <a:solidFill>
                            <a:srgbClr val="000000"/>
                          </a:solidFill>
                          <a:effectLst/>
                          <a:latin typeface="Calibri" panose="020F0502020204030204" pitchFamily="34" charset="0"/>
                        </a:rPr>
                        <a:t>Whiskey Island</a:t>
                      </a:r>
                    </a:p>
                  </a:txBody>
                  <a:tcPr marL="9525" marR="9525" marT="9525"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1600" b="0" i="0" u="none" strike="noStrike" dirty="0">
                          <a:solidFill>
                            <a:srgbClr val="000000"/>
                          </a:solidFill>
                          <a:effectLst/>
                          <a:latin typeface="Calibri" panose="020F0502020204030204" pitchFamily="34" charset="0"/>
                        </a:rPr>
                        <a:t>Barrier Island, Marsh Creation</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1600" b="0" i="0" u="none" strike="noStrike" dirty="0">
                          <a:solidFill>
                            <a:srgbClr val="000000"/>
                          </a:solidFill>
                          <a:effectLst/>
                          <a:latin typeface="Calibri" panose="020F0502020204030204" pitchFamily="34" charset="0"/>
                        </a:rPr>
                        <a:t>21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1600" b="0" i="0" u="none" strike="noStrike" dirty="0">
                          <a:solidFill>
                            <a:srgbClr val="000000"/>
                          </a:solidFill>
                          <a:effectLst/>
                          <a:latin typeface="Calibri" panose="020F0502020204030204" pitchFamily="34" charset="0"/>
                        </a:rPr>
                        <a:t>115</a:t>
                      </a:r>
                    </a:p>
                  </a:txBody>
                  <a:tcPr marL="9525" marR="9525" marT="952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88974874"/>
                  </a:ext>
                </a:extLst>
              </a:tr>
            </a:tbl>
          </a:graphicData>
        </a:graphic>
      </p:graphicFrame>
      <p:sp>
        <p:nvSpPr>
          <p:cNvPr id="5" name="TextBox 4">
            <a:extLst>
              <a:ext uri="{FF2B5EF4-FFF2-40B4-BE49-F238E27FC236}">
                <a16:creationId xmlns:a16="http://schemas.microsoft.com/office/drawing/2014/main" id="{95EC1D82-4F71-4BDE-9E9F-663758DDF470}"/>
              </a:ext>
            </a:extLst>
          </p:cNvPr>
          <p:cNvSpPr txBox="1"/>
          <p:nvPr/>
        </p:nvSpPr>
        <p:spPr>
          <a:xfrm>
            <a:off x="8717279" y="2521057"/>
            <a:ext cx="2895600" cy="1384995"/>
          </a:xfrm>
          <a:prstGeom prst="rect">
            <a:avLst/>
          </a:prstGeom>
          <a:noFill/>
        </p:spPr>
        <p:txBody>
          <a:bodyPr wrap="square" rtlCol="0">
            <a:spAutoFit/>
          </a:bodyPr>
          <a:lstStyle/>
          <a:p>
            <a:r>
              <a:rPr lang="en-US" sz="2800" dirty="0"/>
              <a:t>Average Road</a:t>
            </a:r>
          </a:p>
          <a:p>
            <a:r>
              <a:rPr lang="en-US" sz="2800" dirty="0"/>
              <a:t>Dist. = 115 Miles</a:t>
            </a:r>
          </a:p>
          <a:p>
            <a:r>
              <a:rPr lang="en-US" sz="2800" dirty="0"/>
              <a:t>2 </a:t>
            </a:r>
            <a:r>
              <a:rPr lang="en-US" sz="2800" dirty="0" err="1"/>
              <a:t>hrs</a:t>
            </a:r>
            <a:r>
              <a:rPr lang="en-US" sz="2800" dirty="0"/>
              <a:t> @ 60 mph</a:t>
            </a:r>
          </a:p>
        </p:txBody>
      </p:sp>
      <p:sp>
        <p:nvSpPr>
          <p:cNvPr id="2" name="Slide Number Placeholder 1">
            <a:extLst>
              <a:ext uri="{FF2B5EF4-FFF2-40B4-BE49-F238E27FC236}">
                <a16:creationId xmlns:a16="http://schemas.microsoft.com/office/drawing/2014/main" id="{8C88DC23-7521-4222-BEAE-77F7BECEDB51}"/>
              </a:ext>
            </a:extLst>
          </p:cNvPr>
          <p:cNvSpPr>
            <a:spLocks noGrp="1"/>
          </p:cNvSpPr>
          <p:nvPr>
            <p:ph type="sldNum" sz="quarter" idx="12"/>
          </p:nvPr>
        </p:nvSpPr>
        <p:spPr/>
        <p:txBody>
          <a:bodyPr/>
          <a:lstStyle/>
          <a:p>
            <a:fld id="{C7AE4AFB-FEC0-4F29-909E-DE1E918E075B}" type="slidenum">
              <a:rPr lang="en-US" smtClean="0"/>
              <a:t>15</a:t>
            </a:fld>
            <a:endParaRPr lang="en-US" dirty="0"/>
          </a:p>
        </p:txBody>
      </p:sp>
    </p:spTree>
    <p:extLst>
      <p:ext uri="{BB962C8B-B14F-4D97-AF65-F5344CB8AC3E}">
        <p14:creationId xmlns:p14="http://schemas.microsoft.com/office/powerpoint/2010/main" val="381058890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23D7F4-8B32-4762-98C6-97117DDFED7D}"/>
              </a:ext>
            </a:extLst>
          </p:cNvPr>
          <p:cNvSpPr>
            <a:spLocks noGrp="1"/>
          </p:cNvSpPr>
          <p:nvPr>
            <p:ph type="title"/>
          </p:nvPr>
        </p:nvSpPr>
        <p:spPr/>
        <p:txBody>
          <a:bodyPr/>
          <a:lstStyle/>
          <a:p>
            <a:pPr algn="ctr"/>
            <a:r>
              <a:rPr lang="en-US" dirty="0"/>
              <a:t>Concede Samples are Disturbed</a:t>
            </a:r>
          </a:p>
        </p:txBody>
      </p:sp>
      <p:pic>
        <p:nvPicPr>
          <p:cNvPr id="5" name="Content Placeholder 4" descr="A close up of a logo&#10;&#10;Description automatically generated">
            <a:extLst>
              <a:ext uri="{FF2B5EF4-FFF2-40B4-BE49-F238E27FC236}">
                <a16:creationId xmlns:a16="http://schemas.microsoft.com/office/drawing/2014/main" id="{228EAE26-89AB-48A8-9B39-F75E9333B662}"/>
              </a:ext>
            </a:extLst>
          </p:cNvPr>
          <p:cNvPicPr>
            <a:picLocks noGrp="1" noChangeAspect="1"/>
          </p:cNvPicPr>
          <p:nvPr>
            <p:ph idx="1"/>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3581400" y="1612106"/>
            <a:ext cx="5029200" cy="4267200"/>
          </a:xfrm>
        </p:spPr>
      </p:pic>
      <p:sp>
        <p:nvSpPr>
          <p:cNvPr id="6" name="TextBox 5">
            <a:extLst>
              <a:ext uri="{FF2B5EF4-FFF2-40B4-BE49-F238E27FC236}">
                <a16:creationId xmlns:a16="http://schemas.microsoft.com/office/drawing/2014/main" id="{6F2D2A48-C20C-4297-A533-6031C6365E0B}"/>
              </a:ext>
            </a:extLst>
          </p:cNvPr>
          <p:cNvSpPr txBox="1"/>
          <p:nvPr/>
        </p:nvSpPr>
        <p:spPr>
          <a:xfrm>
            <a:off x="3581400" y="5879306"/>
            <a:ext cx="5029200" cy="230832"/>
          </a:xfrm>
          <a:prstGeom prst="rect">
            <a:avLst/>
          </a:prstGeom>
          <a:noFill/>
        </p:spPr>
        <p:txBody>
          <a:bodyPr wrap="square" rtlCol="0">
            <a:spAutoFit/>
          </a:bodyPr>
          <a:lstStyle/>
          <a:p>
            <a:r>
              <a:rPr lang="en-US" sz="900">
                <a:hlinkClick r:id="rId3" tooltip="http://shapingyouth.org/operation-marriage-a-childs-view-of-doma-family-diversity/"/>
              </a:rPr>
              <a:t>This Photo</a:t>
            </a:r>
            <a:r>
              <a:rPr lang="en-US" sz="900"/>
              <a:t> by Unknown Author is licensed under </a:t>
            </a:r>
            <a:r>
              <a:rPr lang="en-US" sz="900">
                <a:hlinkClick r:id="rId4" tooltip="https://creativecommons.org/licenses/by-nc-nd/3.0/"/>
              </a:rPr>
              <a:t>CC BY-NC-ND</a:t>
            </a:r>
            <a:endParaRPr lang="en-US" sz="900"/>
          </a:p>
        </p:txBody>
      </p:sp>
      <p:sp>
        <p:nvSpPr>
          <p:cNvPr id="3" name="Slide Number Placeholder 2">
            <a:extLst>
              <a:ext uri="{FF2B5EF4-FFF2-40B4-BE49-F238E27FC236}">
                <a16:creationId xmlns:a16="http://schemas.microsoft.com/office/drawing/2014/main" id="{0EC2A971-3936-4CBC-B677-8CADAB1B6E52}"/>
              </a:ext>
            </a:extLst>
          </p:cNvPr>
          <p:cNvSpPr>
            <a:spLocks noGrp="1"/>
          </p:cNvSpPr>
          <p:nvPr>
            <p:ph type="sldNum" sz="quarter" idx="12"/>
          </p:nvPr>
        </p:nvSpPr>
        <p:spPr/>
        <p:txBody>
          <a:bodyPr/>
          <a:lstStyle/>
          <a:p>
            <a:fld id="{C7AE4AFB-FEC0-4F29-909E-DE1E918E075B}" type="slidenum">
              <a:rPr lang="en-US" smtClean="0"/>
              <a:t>16</a:t>
            </a:fld>
            <a:endParaRPr lang="en-US" dirty="0"/>
          </a:p>
        </p:txBody>
      </p:sp>
    </p:spTree>
    <p:extLst>
      <p:ext uri="{BB962C8B-B14F-4D97-AF65-F5344CB8AC3E}">
        <p14:creationId xmlns:p14="http://schemas.microsoft.com/office/powerpoint/2010/main" val="165110134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B9D411-47BA-417F-9960-89443D34519D}"/>
              </a:ext>
            </a:extLst>
          </p:cNvPr>
          <p:cNvSpPr>
            <a:spLocks noGrp="1"/>
          </p:cNvSpPr>
          <p:nvPr>
            <p:ph type="title"/>
          </p:nvPr>
        </p:nvSpPr>
        <p:spPr>
          <a:xfrm>
            <a:off x="838200" y="109939"/>
            <a:ext cx="4717774" cy="1325563"/>
          </a:xfrm>
        </p:spPr>
        <p:txBody>
          <a:bodyPr/>
          <a:lstStyle/>
          <a:p>
            <a:r>
              <a:rPr lang="en-US" dirty="0">
                <a:latin typeface="+mj-lt"/>
                <a:cs typeface="Times New Roman" panose="02020603050405020304" pitchFamily="18" charset="0"/>
              </a:rPr>
              <a:t>Correcting Consolidation Parameters - C</a:t>
            </a:r>
            <a:r>
              <a:rPr lang="en-US" baseline="-25000" dirty="0">
                <a:latin typeface="+mj-lt"/>
                <a:cs typeface="Times New Roman" panose="02020603050405020304" pitchFamily="18" charset="0"/>
              </a:rPr>
              <a:t>r</a:t>
            </a:r>
            <a:endParaRPr lang="en-US" dirty="0">
              <a:latin typeface="+mj-lt"/>
              <a:cs typeface="Times New Roman" panose="02020603050405020304" pitchFamily="18" charset="0"/>
            </a:endParaRPr>
          </a:p>
        </p:txBody>
      </p:sp>
      <p:sp>
        <p:nvSpPr>
          <p:cNvPr id="3" name="Content Placeholder 2">
            <a:extLst>
              <a:ext uri="{FF2B5EF4-FFF2-40B4-BE49-F238E27FC236}">
                <a16:creationId xmlns:a16="http://schemas.microsoft.com/office/drawing/2014/main" id="{25F9D436-9842-49E1-A10D-7E7BBBA5C938}"/>
              </a:ext>
            </a:extLst>
          </p:cNvPr>
          <p:cNvSpPr>
            <a:spLocks noGrp="1"/>
          </p:cNvSpPr>
          <p:nvPr>
            <p:ph idx="1"/>
          </p:nvPr>
        </p:nvSpPr>
        <p:spPr>
          <a:xfrm>
            <a:off x="838200" y="1570433"/>
            <a:ext cx="4181061" cy="4351338"/>
          </a:xfrm>
        </p:spPr>
        <p:txBody>
          <a:bodyPr>
            <a:normAutofit fontScale="92500"/>
          </a:bodyPr>
          <a:lstStyle/>
          <a:p>
            <a:r>
              <a:rPr lang="en-US" sz="2000" dirty="0" err="1">
                <a:latin typeface="+mj-lt"/>
                <a:cs typeface="Times New Roman" panose="02020603050405020304" pitchFamily="18" charset="0"/>
              </a:rPr>
              <a:t>Schmertmann</a:t>
            </a:r>
            <a:r>
              <a:rPr lang="en-US" sz="2000" dirty="0">
                <a:latin typeface="+mj-lt"/>
                <a:cs typeface="Times New Roman" panose="02020603050405020304" pitchFamily="18" charset="0"/>
              </a:rPr>
              <a:t> (1955)</a:t>
            </a:r>
          </a:p>
          <a:p>
            <a:r>
              <a:rPr lang="en-US" sz="2000" dirty="0">
                <a:latin typeface="+mj-lt"/>
                <a:cs typeface="Times New Roman" panose="02020603050405020304" pitchFamily="18" charset="0"/>
              </a:rPr>
              <a:t>Small movements, apparatus error, swelling, and recompression of gas bubbles affects the results.</a:t>
            </a:r>
          </a:p>
          <a:p>
            <a:r>
              <a:rPr lang="en-US" sz="2000" dirty="0">
                <a:latin typeface="+mj-lt"/>
                <a:cs typeface="Times New Roman" panose="02020603050405020304" pitchFamily="18" charset="0"/>
              </a:rPr>
              <a:t>Simons and Sam (1976)</a:t>
            </a:r>
          </a:p>
          <a:p>
            <a:r>
              <a:rPr lang="en-US" sz="2000" dirty="0" err="1">
                <a:latin typeface="+mj-lt"/>
                <a:cs typeface="Times New Roman" panose="02020603050405020304" pitchFamily="18" charset="0"/>
              </a:rPr>
              <a:t>Leonards</a:t>
            </a:r>
            <a:r>
              <a:rPr lang="en-US" sz="2000" dirty="0">
                <a:latin typeface="+mj-lt"/>
                <a:cs typeface="Times New Roman" panose="02020603050405020304" pitchFamily="18" charset="0"/>
              </a:rPr>
              <a:t> (1976)</a:t>
            </a:r>
          </a:p>
          <a:p>
            <a:r>
              <a:rPr lang="en-US" sz="2000" dirty="0" err="1">
                <a:latin typeface="+mj-lt"/>
                <a:cs typeface="Times New Roman" panose="02020603050405020304" pitchFamily="18" charset="0"/>
              </a:rPr>
              <a:t>Sandbaekken</a:t>
            </a:r>
            <a:r>
              <a:rPr lang="en-US" sz="2000" dirty="0">
                <a:latin typeface="+mj-lt"/>
                <a:cs typeface="Times New Roman" panose="02020603050405020304" pitchFamily="18" charset="0"/>
              </a:rPr>
              <a:t> et al. (1986)</a:t>
            </a:r>
          </a:p>
          <a:p>
            <a:pPr marL="742950" lvl="1" indent="-285750" algn="just">
              <a:buFont typeface="Arial" panose="020B0604020202020204" pitchFamily="34" charset="0"/>
              <a:buChar char="•"/>
            </a:pPr>
            <a:r>
              <a:rPr lang="en-US" dirty="0">
                <a:latin typeface="+mj-lt"/>
                <a:cs typeface="Times New Roman" panose="02020603050405020304" pitchFamily="18" charset="0"/>
              </a:rPr>
              <a:t>Unload-reload at </a:t>
            </a:r>
            <a:r>
              <a:rPr lang="en-US" sz="1800" i="1" dirty="0">
                <a:cs typeface="Times New Roman" panose="02020603050405020304" pitchFamily="18" charset="0"/>
                <a:sym typeface="Symbol" panose="05050102010706020507" pitchFamily="18" charset="2"/>
              </a:rPr>
              <a:t></a:t>
            </a:r>
            <a:r>
              <a:rPr lang="en-US" i="1" dirty="0">
                <a:latin typeface="+mj-lt"/>
                <a:cs typeface="Times New Roman" panose="02020603050405020304" pitchFamily="18" charset="0"/>
              </a:rPr>
              <a:t>’</a:t>
            </a:r>
            <a:r>
              <a:rPr lang="en-US" i="1" baseline="-25000" dirty="0">
                <a:latin typeface="+mj-lt"/>
                <a:cs typeface="Times New Roman" panose="02020603050405020304" pitchFamily="18" charset="0"/>
              </a:rPr>
              <a:t>p</a:t>
            </a:r>
            <a:endParaRPr lang="en-US" i="1" dirty="0">
              <a:latin typeface="+mj-lt"/>
              <a:cs typeface="Times New Roman" panose="02020603050405020304" pitchFamily="18" charset="0"/>
            </a:endParaRPr>
          </a:p>
          <a:p>
            <a:pPr marL="742950" lvl="1" indent="-285750" algn="just">
              <a:buFont typeface="Arial" panose="020B0604020202020204" pitchFamily="34" charset="0"/>
              <a:buChar char="•"/>
            </a:pPr>
            <a:r>
              <a:rPr lang="en-US" dirty="0">
                <a:latin typeface="+mj-lt"/>
                <a:cs typeface="Times New Roman" panose="02020603050405020304" pitchFamily="18" charset="0"/>
              </a:rPr>
              <a:t>Unload-reload from above </a:t>
            </a:r>
            <a:r>
              <a:rPr lang="en-US" i="1" dirty="0">
                <a:latin typeface="+mj-lt"/>
                <a:cs typeface="Times New Roman" panose="02020603050405020304" pitchFamily="18" charset="0"/>
              </a:rPr>
              <a:t>2</a:t>
            </a:r>
            <a:r>
              <a:rPr lang="en-US" i="1" dirty="0">
                <a:latin typeface="+mj-lt"/>
                <a:cs typeface="Times New Roman" panose="02020603050405020304" pitchFamily="18" charset="0"/>
                <a:sym typeface="Symbol" panose="05050102010706020507" pitchFamily="18" charset="2"/>
              </a:rPr>
              <a:t></a:t>
            </a:r>
            <a:r>
              <a:rPr lang="en-US" i="1" dirty="0">
                <a:latin typeface="+mj-lt"/>
                <a:cs typeface="Times New Roman" panose="02020603050405020304" pitchFamily="18" charset="0"/>
              </a:rPr>
              <a:t>’</a:t>
            </a:r>
            <a:r>
              <a:rPr lang="en-US" i="1" baseline="-25000" dirty="0">
                <a:latin typeface="Times New Roman" panose="02020603050405020304" pitchFamily="18" charset="0"/>
                <a:cs typeface="Times New Roman" panose="02020603050405020304" pitchFamily="18" charset="0"/>
              </a:rPr>
              <a:t>p</a:t>
            </a:r>
            <a:r>
              <a:rPr lang="en-US" dirty="0">
                <a:latin typeface="Times New Roman" panose="02020603050405020304" pitchFamily="18" charset="0"/>
                <a:cs typeface="Times New Roman" panose="02020603050405020304" pitchFamily="18" charset="0"/>
              </a:rPr>
              <a:t> to </a:t>
            </a:r>
            <a:r>
              <a:rPr lang="en-US" sz="1800" i="1" dirty="0">
                <a:cs typeface="Times New Roman" panose="02020603050405020304" pitchFamily="18" charset="0"/>
                <a:sym typeface="Symbol" panose="05050102010706020507" pitchFamily="18" charset="2"/>
              </a:rPr>
              <a:t></a:t>
            </a:r>
            <a:r>
              <a:rPr lang="en-US" i="1" dirty="0">
                <a:latin typeface="Times New Roman" panose="02020603050405020304" pitchFamily="18" charset="0"/>
                <a:cs typeface="Times New Roman" panose="02020603050405020304" pitchFamily="18" charset="0"/>
              </a:rPr>
              <a:t>’</a:t>
            </a:r>
            <a:r>
              <a:rPr lang="en-US" i="1" baseline="-25000" dirty="0">
                <a:latin typeface="Times New Roman" panose="02020603050405020304" pitchFamily="18" charset="0"/>
                <a:cs typeface="Times New Roman" panose="02020603050405020304" pitchFamily="18" charset="0"/>
              </a:rPr>
              <a:t>v0</a:t>
            </a:r>
            <a:r>
              <a:rPr lang="en-US" i="1" dirty="0">
                <a:latin typeface="Times New Roman" panose="02020603050405020304" pitchFamily="18" charset="0"/>
                <a:cs typeface="Times New Roman" panose="02020603050405020304" pitchFamily="18" charset="0"/>
              </a:rPr>
              <a:t>.</a:t>
            </a:r>
          </a:p>
        </p:txBody>
      </p:sp>
      <p:pic>
        <p:nvPicPr>
          <p:cNvPr id="4" name="Picture 3" descr="C:\Users\arash\AppData\Local\Microsoft\Windows\INetCache\Content.Word\Untitled.png">
            <a:extLst>
              <a:ext uri="{FF2B5EF4-FFF2-40B4-BE49-F238E27FC236}">
                <a16:creationId xmlns:a16="http://schemas.microsoft.com/office/drawing/2014/main" id="{78A892BE-ABD0-482E-BE4F-68F2E9EAB2F0}"/>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5434054" y="906531"/>
            <a:ext cx="6549361" cy="5525531"/>
          </a:xfrm>
          <a:prstGeom prst="rect">
            <a:avLst/>
          </a:prstGeom>
          <a:noFill/>
          <a:ln>
            <a:noFill/>
          </a:ln>
        </p:spPr>
      </p:pic>
      <p:sp>
        <p:nvSpPr>
          <p:cNvPr id="5" name="TextBox 4">
            <a:extLst>
              <a:ext uri="{FF2B5EF4-FFF2-40B4-BE49-F238E27FC236}">
                <a16:creationId xmlns:a16="http://schemas.microsoft.com/office/drawing/2014/main" id="{4434E9F0-EE27-4843-B2FD-EB2D4F8A2244}"/>
              </a:ext>
            </a:extLst>
          </p:cNvPr>
          <p:cNvSpPr txBox="1"/>
          <p:nvPr/>
        </p:nvSpPr>
        <p:spPr>
          <a:xfrm>
            <a:off x="7577745" y="5766803"/>
            <a:ext cx="3925883" cy="369332"/>
          </a:xfrm>
          <a:prstGeom prst="rect">
            <a:avLst/>
          </a:prstGeom>
          <a:noFill/>
        </p:spPr>
        <p:txBody>
          <a:bodyPr wrap="none" rtlCol="0">
            <a:spAutoFit/>
          </a:bodyPr>
          <a:lstStyle/>
          <a:p>
            <a:r>
              <a:rPr lang="en-US" dirty="0">
                <a:solidFill>
                  <a:schemeClr val="bg2">
                    <a:lumMod val="50000"/>
                  </a:schemeClr>
                </a:solidFill>
              </a:rPr>
              <a:t>Holtz et al (2011), after </a:t>
            </a:r>
            <a:r>
              <a:rPr lang="en-US" dirty="0" err="1">
                <a:solidFill>
                  <a:schemeClr val="bg2">
                    <a:lumMod val="50000"/>
                  </a:schemeClr>
                </a:solidFill>
              </a:rPr>
              <a:t>Leonards</a:t>
            </a:r>
            <a:r>
              <a:rPr lang="en-US" dirty="0">
                <a:solidFill>
                  <a:schemeClr val="bg2">
                    <a:lumMod val="50000"/>
                  </a:schemeClr>
                </a:solidFill>
              </a:rPr>
              <a:t> (1976)</a:t>
            </a:r>
          </a:p>
        </p:txBody>
      </p:sp>
      <p:sp>
        <p:nvSpPr>
          <p:cNvPr id="6" name="Slide Number Placeholder 5">
            <a:extLst>
              <a:ext uri="{FF2B5EF4-FFF2-40B4-BE49-F238E27FC236}">
                <a16:creationId xmlns:a16="http://schemas.microsoft.com/office/drawing/2014/main" id="{A87850FE-2236-4E92-84D3-3F7F616D805F}"/>
              </a:ext>
            </a:extLst>
          </p:cNvPr>
          <p:cNvSpPr>
            <a:spLocks noGrp="1"/>
          </p:cNvSpPr>
          <p:nvPr>
            <p:ph type="sldNum" sz="quarter" idx="12"/>
          </p:nvPr>
        </p:nvSpPr>
        <p:spPr/>
        <p:txBody>
          <a:bodyPr/>
          <a:lstStyle/>
          <a:p>
            <a:fld id="{C7AE4AFB-FEC0-4F29-909E-DE1E918E075B}" type="slidenum">
              <a:rPr lang="en-US" smtClean="0"/>
              <a:t>17</a:t>
            </a:fld>
            <a:endParaRPr lang="en-US" dirty="0"/>
          </a:p>
        </p:txBody>
      </p:sp>
    </p:spTree>
    <p:extLst>
      <p:ext uri="{BB962C8B-B14F-4D97-AF65-F5344CB8AC3E}">
        <p14:creationId xmlns:p14="http://schemas.microsoft.com/office/powerpoint/2010/main" val="161114909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B9D411-47BA-417F-9960-89443D34519D}"/>
              </a:ext>
            </a:extLst>
          </p:cNvPr>
          <p:cNvSpPr>
            <a:spLocks noGrp="1"/>
          </p:cNvSpPr>
          <p:nvPr>
            <p:ph type="title"/>
          </p:nvPr>
        </p:nvSpPr>
        <p:spPr/>
        <p:txBody>
          <a:bodyPr/>
          <a:lstStyle/>
          <a:p>
            <a:r>
              <a:rPr lang="en-US" dirty="0">
                <a:latin typeface="+mj-lt"/>
                <a:cs typeface="Times New Roman" panose="02020603050405020304" pitchFamily="18" charset="0"/>
              </a:rPr>
              <a:t>Correcting Consolidation Parameters - C</a:t>
            </a:r>
            <a:r>
              <a:rPr lang="en-US" baseline="-25000" dirty="0">
                <a:latin typeface="+mj-lt"/>
                <a:cs typeface="Times New Roman" panose="02020603050405020304" pitchFamily="18" charset="0"/>
              </a:rPr>
              <a:t>r</a:t>
            </a:r>
          </a:p>
        </p:txBody>
      </p:sp>
      <p:sp>
        <p:nvSpPr>
          <p:cNvPr id="3" name="Content Placeholder 2">
            <a:extLst>
              <a:ext uri="{FF2B5EF4-FFF2-40B4-BE49-F238E27FC236}">
                <a16:creationId xmlns:a16="http://schemas.microsoft.com/office/drawing/2014/main" id="{25F9D436-9842-49E1-A10D-7E7BBBA5C938}"/>
              </a:ext>
            </a:extLst>
          </p:cNvPr>
          <p:cNvSpPr>
            <a:spLocks noGrp="1"/>
          </p:cNvSpPr>
          <p:nvPr>
            <p:ph idx="1"/>
          </p:nvPr>
        </p:nvSpPr>
        <p:spPr>
          <a:xfrm>
            <a:off x="838200" y="1570432"/>
            <a:ext cx="4526280" cy="4601767"/>
          </a:xfrm>
        </p:spPr>
        <p:txBody>
          <a:bodyPr>
            <a:normAutofit fontScale="85000" lnSpcReduction="10000"/>
          </a:bodyPr>
          <a:lstStyle/>
          <a:p>
            <a:pPr algn="just"/>
            <a:r>
              <a:rPr lang="en-US" dirty="0">
                <a:latin typeface="+mj-lt"/>
                <a:cs typeface="Times New Roman" panose="02020603050405020304" pitchFamily="18" charset="0"/>
              </a:rPr>
              <a:t>DeJong et al. (2018)</a:t>
            </a:r>
          </a:p>
          <a:p>
            <a:pPr marL="800100" lvl="1" indent="-342900" algn="just">
              <a:buFont typeface="Wingdings" panose="05000000000000000000" pitchFamily="2" charset="2"/>
              <a:buChar char="§"/>
            </a:pPr>
            <a:r>
              <a:rPr lang="en-US" dirty="0">
                <a:latin typeface="+mj-lt"/>
                <a:cs typeface="Times New Roman" panose="02020603050405020304" pitchFamily="18" charset="0"/>
              </a:rPr>
              <a:t>Unload-reload at </a:t>
            </a:r>
            <a:r>
              <a:rPr lang="en-US" i="1" dirty="0">
                <a:latin typeface="+mj-lt"/>
                <a:cs typeface="Times New Roman" panose="02020603050405020304" pitchFamily="18" charset="0"/>
              </a:rPr>
              <a:t>2.5</a:t>
            </a:r>
            <a:r>
              <a:rPr lang="en-US" sz="1800" i="1" dirty="0">
                <a:cs typeface="Times New Roman" panose="02020603050405020304" pitchFamily="18" charset="0"/>
                <a:sym typeface="Symbol" panose="05050102010706020507" pitchFamily="18" charset="2"/>
              </a:rPr>
              <a:t></a:t>
            </a:r>
            <a:r>
              <a:rPr lang="en-US" i="1" dirty="0">
                <a:latin typeface="+mj-lt"/>
                <a:cs typeface="Times New Roman" panose="02020603050405020304" pitchFamily="18" charset="0"/>
              </a:rPr>
              <a:t>’</a:t>
            </a:r>
            <a:r>
              <a:rPr lang="en-US" i="1" baseline="-25000" dirty="0">
                <a:latin typeface="+mj-lt"/>
                <a:cs typeface="Times New Roman" panose="02020603050405020304" pitchFamily="18" charset="0"/>
              </a:rPr>
              <a:t>p</a:t>
            </a:r>
            <a:r>
              <a:rPr lang="en-US" dirty="0">
                <a:latin typeface="+mj-lt"/>
                <a:cs typeface="Times New Roman" panose="02020603050405020304" pitchFamily="18" charset="0"/>
              </a:rPr>
              <a:t> back to </a:t>
            </a:r>
            <a:r>
              <a:rPr lang="en-US" i="1" dirty="0">
                <a:latin typeface="+mj-lt"/>
                <a:cs typeface="Times New Roman" panose="02020603050405020304" pitchFamily="18" charset="0"/>
              </a:rPr>
              <a:t>K</a:t>
            </a:r>
            <a:r>
              <a:rPr lang="en-US" i="1" baseline="-25000" dirty="0">
                <a:latin typeface="+mj-lt"/>
                <a:cs typeface="Times New Roman" panose="02020603050405020304" pitchFamily="18" charset="0"/>
              </a:rPr>
              <a:t>0</a:t>
            </a:r>
            <a:r>
              <a:rPr lang="en-US" i="1" dirty="0">
                <a:latin typeface="+mj-lt"/>
                <a:cs typeface="Times New Roman" panose="02020603050405020304" pitchFamily="18" charset="0"/>
              </a:rPr>
              <a:t>=1</a:t>
            </a:r>
          </a:p>
          <a:p>
            <a:pPr algn="just"/>
            <a:r>
              <a:rPr lang="en-US" dirty="0">
                <a:latin typeface="+mj-lt"/>
                <a:cs typeface="Times New Roman" panose="02020603050405020304" pitchFamily="18" charset="0"/>
              </a:rPr>
              <a:t>Stress level and </a:t>
            </a:r>
            <a:r>
              <a:rPr lang="en-US" i="1" dirty="0">
                <a:cs typeface="Times New Roman" panose="02020603050405020304" pitchFamily="18" charset="0"/>
                <a:sym typeface="Symbol" panose="05050102010706020507" pitchFamily="18" charset="2"/>
              </a:rPr>
              <a:t></a:t>
            </a:r>
            <a:r>
              <a:rPr lang="en-US" i="1" dirty="0">
                <a:latin typeface="+mj-lt"/>
                <a:cs typeface="Times New Roman" panose="02020603050405020304" pitchFamily="18" charset="0"/>
              </a:rPr>
              <a:t>’</a:t>
            </a:r>
            <a:r>
              <a:rPr lang="en-US" i="1" baseline="-25000" dirty="0">
                <a:latin typeface="+mj-lt"/>
                <a:cs typeface="Times New Roman" panose="02020603050405020304" pitchFamily="18" charset="0"/>
              </a:rPr>
              <a:t>unload</a:t>
            </a:r>
            <a:r>
              <a:rPr lang="en-US" i="1" dirty="0">
                <a:latin typeface="+mj-lt"/>
                <a:cs typeface="Times New Roman" panose="02020603050405020304" pitchFamily="18" charset="0"/>
              </a:rPr>
              <a:t>/</a:t>
            </a:r>
            <a:r>
              <a:rPr lang="en-US" i="1" dirty="0">
                <a:cs typeface="Times New Roman" panose="02020603050405020304" pitchFamily="18" charset="0"/>
                <a:sym typeface="Symbol" panose="05050102010706020507" pitchFamily="18" charset="2"/>
              </a:rPr>
              <a:t> </a:t>
            </a:r>
            <a:r>
              <a:rPr lang="en-US" i="1" dirty="0">
                <a:latin typeface="+mj-lt"/>
                <a:cs typeface="Times New Roman" panose="02020603050405020304" pitchFamily="18" charset="0"/>
              </a:rPr>
              <a:t>’</a:t>
            </a:r>
            <a:r>
              <a:rPr lang="en-US" i="1" baseline="-25000" dirty="0">
                <a:latin typeface="+mj-lt"/>
                <a:cs typeface="Times New Roman" panose="02020603050405020304" pitchFamily="18" charset="0"/>
              </a:rPr>
              <a:t>reload</a:t>
            </a:r>
            <a:r>
              <a:rPr lang="en-US" i="1" dirty="0">
                <a:latin typeface="+mj-lt"/>
                <a:cs typeface="Times New Roman" panose="02020603050405020304" pitchFamily="18" charset="0"/>
              </a:rPr>
              <a:t> </a:t>
            </a:r>
            <a:r>
              <a:rPr lang="en-US" dirty="0">
                <a:latin typeface="+mj-lt"/>
                <a:cs typeface="Times New Roman" panose="02020603050405020304" pitchFamily="18" charset="0"/>
              </a:rPr>
              <a:t>ratio affect the slope of unload-reload loop.</a:t>
            </a:r>
          </a:p>
          <a:p>
            <a:pPr algn="just"/>
            <a:r>
              <a:rPr lang="en-US" dirty="0">
                <a:latin typeface="+mj-lt"/>
                <a:cs typeface="Times New Roman" panose="02020603050405020304" pitchFamily="18" charset="0"/>
              </a:rPr>
              <a:t>How to determine </a:t>
            </a:r>
            <a:r>
              <a:rPr lang="en-US" i="1" dirty="0">
                <a:latin typeface="+mj-lt"/>
                <a:cs typeface="Times New Roman" panose="02020603050405020304" pitchFamily="18" charset="0"/>
              </a:rPr>
              <a:t>C</a:t>
            </a:r>
            <a:r>
              <a:rPr lang="en-US" i="1" baseline="-25000" dirty="0">
                <a:latin typeface="+mj-lt"/>
                <a:cs typeface="Times New Roman" panose="02020603050405020304" pitchFamily="18" charset="0"/>
              </a:rPr>
              <a:t>r</a:t>
            </a:r>
            <a:endParaRPr lang="en-US" dirty="0">
              <a:latin typeface="+mj-lt"/>
              <a:cs typeface="Times New Roman" panose="02020603050405020304" pitchFamily="18" charset="0"/>
            </a:endParaRPr>
          </a:p>
          <a:p>
            <a:pPr lvl="1" algn="just">
              <a:buFont typeface="Wingdings" panose="05000000000000000000" pitchFamily="2" charset="2"/>
              <a:buChar char="§"/>
            </a:pPr>
            <a:r>
              <a:rPr lang="en-US" dirty="0">
                <a:latin typeface="+mj-lt"/>
                <a:cs typeface="Times New Roman" panose="02020603050405020304" pitchFamily="18" charset="0"/>
              </a:rPr>
              <a:t>Simons and Sam (1976)</a:t>
            </a:r>
          </a:p>
          <a:p>
            <a:pPr lvl="1" algn="just">
              <a:buFont typeface="Wingdings" panose="05000000000000000000" pitchFamily="2" charset="2"/>
              <a:buChar char="§"/>
            </a:pPr>
            <a:r>
              <a:rPr lang="en-US" dirty="0" err="1">
                <a:latin typeface="+mj-lt"/>
                <a:cs typeface="Times New Roman" panose="02020603050405020304" pitchFamily="18" charset="0"/>
              </a:rPr>
              <a:t>Leonards</a:t>
            </a:r>
            <a:r>
              <a:rPr lang="en-US" dirty="0">
                <a:latin typeface="+mj-lt"/>
                <a:cs typeface="Times New Roman" panose="02020603050405020304" pitchFamily="18" charset="0"/>
              </a:rPr>
              <a:t> (1976)</a:t>
            </a:r>
          </a:p>
          <a:p>
            <a:pPr lvl="1" algn="just">
              <a:buFont typeface="Wingdings" panose="05000000000000000000" pitchFamily="2" charset="2"/>
              <a:buChar char="§"/>
            </a:pPr>
            <a:r>
              <a:rPr lang="en-US" dirty="0">
                <a:latin typeface="+mj-lt"/>
                <a:cs typeface="Times New Roman" panose="02020603050405020304" pitchFamily="18" charset="0"/>
              </a:rPr>
              <a:t>Average of unload-reload loop (common practice)</a:t>
            </a:r>
          </a:p>
          <a:p>
            <a:pPr marL="800100" lvl="1" indent="-342900" algn="just">
              <a:buFont typeface="Wingdings" panose="05000000000000000000" pitchFamily="2" charset="2"/>
              <a:buChar char="§"/>
            </a:pPr>
            <a:r>
              <a:rPr lang="en-US" dirty="0">
                <a:latin typeface="+mj-lt"/>
                <a:cs typeface="Times New Roman" panose="02020603050405020304" pitchFamily="18" charset="0"/>
              </a:rPr>
              <a:t>Connecting </a:t>
            </a:r>
            <a:r>
              <a:rPr lang="en-US" sz="1800" i="1" dirty="0">
                <a:cs typeface="Times New Roman" panose="02020603050405020304" pitchFamily="18" charset="0"/>
                <a:sym typeface="Symbol" panose="05050102010706020507" pitchFamily="18" charset="2"/>
              </a:rPr>
              <a:t></a:t>
            </a:r>
            <a:r>
              <a:rPr lang="en-US" i="1" dirty="0">
                <a:latin typeface="+mj-lt"/>
                <a:cs typeface="Times New Roman" panose="02020603050405020304" pitchFamily="18" charset="0"/>
              </a:rPr>
              <a:t>’</a:t>
            </a:r>
            <a:r>
              <a:rPr lang="en-US" i="1" baseline="-25000" dirty="0">
                <a:latin typeface="+mj-lt"/>
                <a:cs typeface="Times New Roman" panose="02020603050405020304" pitchFamily="18" charset="0"/>
              </a:rPr>
              <a:t>unload</a:t>
            </a:r>
            <a:r>
              <a:rPr lang="en-US" dirty="0">
                <a:latin typeface="+mj-lt"/>
                <a:cs typeface="Times New Roman" panose="02020603050405020304" pitchFamily="18" charset="0"/>
              </a:rPr>
              <a:t> to </a:t>
            </a:r>
            <a:r>
              <a:rPr lang="en-US" sz="1800" i="1" dirty="0">
                <a:cs typeface="Times New Roman" panose="02020603050405020304" pitchFamily="18" charset="0"/>
                <a:sym typeface="Symbol" panose="05050102010706020507" pitchFamily="18" charset="2"/>
              </a:rPr>
              <a:t></a:t>
            </a:r>
            <a:r>
              <a:rPr lang="en-US" i="1" dirty="0">
                <a:latin typeface="+mj-lt"/>
                <a:cs typeface="Times New Roman" panose="02020603050405020304" pitchFamily="18" charset="0"/>
              </a:rPr>
              <a:t>’</a:t>
            </a:r>
            <a:r>
              <a:rPr lang="en-US" i="1" baseline="-25000" dirty="0">
                <a:latin typeface="+mj-lt"/>
                <a:cs typeface="Times New Roman" panose="02020603050405020304" pitchFamily="18" charset="0"/>
              </a:rPr>
              <a:t>reload</a:t>
            </a:r>
            <a:r>
              <a:rPr lang="en-US" dirty="0">
                <a:latin typeface="+mj-lt"/>
                <a:cs typeface="Times New Roman" panose="02020603050405020304" pitchFamily="18" charset="0"/>
              </a:rPr>
              <a:t>.</a:t>
            </a:r>
          </a:p>
          <a:p>
            <a:pPr marL="800100" lvl="1" indent="-342900" algn="just">
              <a:buFont typeface="Wingdings" panose="05000000000000000000" pitchFamily="2" charset="2"/>
              <a:buChar char="§"/>
            </a:pPr>
            <a:r>
              <a:rPr lang="en-US" sz="1800" i="1" dirty="0">
                <a:cs typeface="Times New Roman" panose="02020603050405020304" pitchFamily="18" charset="0"/>
                <a:sym typeface="Symbol" panose="05050102010706020507" pitchFamily="18" charset="2"/>
              </a:rPr>
              <a:t></a:t>
            </a:r>
            <a:r>
              <a:rPr lang="en-US" i="1" dirty="0">
                <a:latin typeface="+mj-lt"/>
                <a:cs typeface="Times New Roman" panose="02020603050405020304" pitchFamily="18" charset="0"/>
              </a:rPr>
              <a:t>’</a:t>
            </a:r>
            <a:r>
              <a:rPr lang="en-US" i="1" baseline="-25000" dirty="0">
                <a:latin typeface="+mj-lt"/>
                <a:cs typeface="Times New Roman" panose="02020603050405020304" pitchFamily="18" charset="0"/>
              </a:rPr>
              <a:t>reload</a:t>
            </a:r>
            <a:r>
              <a:rPr lang="en-US" baseline="-25000" dirty="0">
                <a:latin typeface="+mj-lt"/>
                <a:cs typeface="Times New Roman" panose="02020603050405020304" pitchFamily="18" charset="0"/>
              </a:rPr>
              <a:t> </a:t>
            </a:r>
            <a:r>
              <a:rPr lang="en-US" dirty="0">
                <a:latin typeface="+mj-lt"/>
                <a:cs typeface="Times New Roman" panose="02020603050405020304" pitchFamily="18" charset="0"/>
              </a:rPr>
              <a:t>to the maximum of </a:t>
            </a:r>
            <a:r>
              <a:rPr lang="en-US" sz="1800" i="1" dirty="0">
                <a:cs typeface="Times New Roman" panose="02020603050405020304" pitchFamily="18" charset="0"/>
                <a:sym typeface="Symbol" panose="05050102010706020507" pitchFamily="18" charset="2"/>
              </a:rPr>
              <a:t></a:t>
            </a:r>
            <a:r>
              <a:rPr lang="en-US" i="1" dirty="0">
                <a:latin typeface="+mj-lt"/>
                <a:cs typeface="Times New Roman" panose="02020603050405020304" pitchFamily="18" charset="0"/>
              </a:rPr>
              <a:t>’</a:t>
            </a:r>
            <a:r>
              <a:rPr lang="en-US" i="1" baseline="-25000" dirty="0">
                <a:latin typeface="+mj-lt"/>
                <a:cs typeface="Times New Roman" panose="02020603050405020304" pitchFamily="18" charset="0"/>
              </a:rPr>
              <a:t>unload</a:t>
            </a:r>
            <a:r>
              <a:rPr lang="en-US" i="1" dirty="0">
                <a:latin typeface="+mj-lt"/>
                <a:cs typeface="Times New Roman" panose="02020603050405020304" pitchFamily="18" charset="0"/>
              </a:rPr>
              <a:t>/OCR</a:t>
            </a:r>
            <a:r>
              <a:rPr lang="en-US" dirty="0">
                <a:latin typeface="Times New Roman" panose="02020603050405020304" pitchFamily="18" charset="0"/>
                <a:cs typeface="Times New Roman" panose="02020603050405020304" pitchFamily="18" charset="0"/>
              </a:rPr>
              <a:t> or </a:t>
            </a:r>
            <a:r>
              <a:rPr lang="en-US" sz="1800" i="1" dirty="0">
                <a:cs typeface="Times New Roman" panose="02020603050405020304" pitchFamily="18" charset="0"/>
                <a:sym typeface="Symbol" panose="05050102010706020507" pitchFamily="18" charset="2"/>
              </a:rPr>
              <a:t></a:t>
            </a:r>
            <a:r>
              <a:rPr lang="en-US" i="1" dirty="0">
                <a:latin typeface="Times New Roman" panose="02020603050405020304" pitchFamily="18" charset="0"/>
                <a:cs typeface="Times New Roman" panose="02020603050405020304" pitchFamily="18" charset="0"/>
              </a:rPr>
              <a:t>’</a:t>
            </a:r>
            <a:r>
              <a:rPr lang="en-US" i="1" baseline="-25000" dirty="0">
                <a:latin typeface="Times New Roman" panose="02020603050405020304" pitchFamily="18" charset="0"/>
                <a:cs typeface="Times New Roman" panose="02020603050405020304" pitchFamily="18" charset="0"/>
              </a:rPr>
              <a:t>unload</a:t>
            </a:r>
            <a:r>
              <a:rPr lang="en-US" i="1" dirty="0">
                <a:latin typeface="Times New Roman" panose="02020603050405020304" pitchFamily="18" charset="0"/>
                <a:cs typeface="Times New Roman" panose="02020603050405020304" pitchFamily="18" charset="0"/>
              </a:rPr>
              <a:t>/2</a:t>
            </a:r>
            <a:r>
              <a:rPr lang="en-US" dirty="0">
                <a:latin typeface="Times New Roman" panose="02020603050405020304" pitchFamily="18" charset="0"/>
                <a:cs typeface="Times New Roman" panose="02020603050405020304" pitchFamily="18" charset="0"/>
              </a:rPr>
              <a:t> </a:t>
            </a:r>
            <a:r>
              <a:rPr lang="en-US" dirty="0">
                <a:latin typeface="+mj-lt"/>
                <a:cs typeface="Times New Roman" panose="02020603050405020304" pitchFamily="18" charset="0"/>
              </a:rPr>
              <a:t>(DeJong et al., 2018).</a:t>
            </a:r>
          </a:p>
        </p:txBody>
      </p:sp>
      <p:pic>
        <p:nvPicPr>
          <p:cNvPr id="4" name="Picture 3" descr="C:\Users\arash\AppData\Local\Microsoft\Windows\INetCache\Content.Word\Untitled.png">
            <a:extLst>
              <a:ext uri="{FF2B5EF4-FFF2-40B4-BE49-F238E27FC236}">
                <a16:creationId xmlns:a16="http://schemas.microsoft.com/office/drawing/2014/main" id="{78A892BE-ABD0-482E-BE4F-68F2E9EAB2F0}"/>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5364480" y="936229"/>
            <a:ext cx="6549361" cy="5525531"/>
          </a:xfrm>
          <a:prstGeom prst="rect">
            <a:avLst/>
          </a:prstGeom>
          <a:noFill/>
          <a:ln>
            <a:noFill/>
          </a:ln>
        </p:spPr>
      </p:pic>
      <p:cxnSp>
        <p:nvCxnSpPr>
          <p:cNvPr id="6" name="Straight Connector 5">
            <a:extLst>
              <a:ext uri="{FF2B5EF4-FFF2-40B4-BE49-F238E27FC236}">
                <a16:creationId xmlns:a16="http://schemas.microsoft.com/office/drawing/2014/main" id="{C3110A21-6417-4B9E-814D-F0AF2789FAAD}"/>
              </a:ext>
            </a:extLst>
          </p:cNvPr>
          <p:cNvCxnSpPr>
            <a:cxnSpLocks/>
          </p:cNvCxnSpPr>
          <p:nvPr/>
        </p:nvCxnSpPr>
        <p:spPr>
          <a:xfrm>
            <a:off x="9329738" y="3777416"/>
            <a:ext cx="1854993" cy="254040"/>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3D39411D-8D0D-4A54-925E-83CEADB50611}"/>
              </a:ext>
            </a:extLst>
          </p:cNvPr>
          <p:cNvCxnSpPr>
            <a:cxnSpLocks/>
          </p:cNvCxnSpPr>
          <p:nvPr/>
        </p:nvCxnSpPr>
        <p:spPr>
          <a:xfrm>
            <a:off x="9329738" y="3777416"/>
            <a:ext cx="1854993" cy="323097"/>
          </a:xfrm>
          <a:prstGeom prst="line">
            <a:avLst/>
          </a:prstGeom>
          <a:ln w="254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0C8AE917-7BA0-4192-9142-9947D0F6320D}"/>
              </a:ext>
            </a:extLst>
          </p:cNvPr>
          <p:cNvCxnSpPr>
            <a:cxnSpLocks/>
          </p:cNvCxnSpPr>
          <p:nvPr/>
        </p:nvCxnSpPr>
        <p:spPr>
          <a:xfrm>
            <a:off x="9329737" y="3777416"/>
            <a:ext cx="1854994" cy="46872"/>
          </a:xfrm>
          <a:prstGeom prst="line">
            <a:avLst/>
          </a:prstGeom>
          <a:ln w="254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425F25EC-B264-4BCC-B4CC-7E6A545D9264}"/>
              </a:ext>
            </a:extLst>
          </p:cNvPr>
          <p:cNvCxnSpPr>
            <a:cxnSpLocks/>
          </p:cNvCxnSpPr>
          <p:nvPr/>
        </p:nvCxnSpPr>
        <p:spPr>
          <a:xfrm>
            <a:off x="7508081" y="2216944"/>
            <a:ext cx="1202532" cy="216694"/>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03A512C5-92E2-4425-8F4F-C139A3C82234}"/>
              </a:ext>
            </a:extLst>
          </p:cNvPr>
          <p:cNvCxnSpPr>
            <a:cxnSpLocks/>
          </p:cNvCxnSpPr>
          <p:nvPr/>
        </p:nvCxnSpPr>
        <p:spPr>
          <a:xfrm>
            <a:off x="7474744" y="2414588"/>
            <a:ext cx="1978819" cy="73818"/>
          </a:xfrm>
          <a:prstGeom prst="line">
            <a:avLst/>
          </a:prstGeom>
          <a:ln w="25400">
            <a:solidFill>
              <a:schemeClr val="accent1"/>
            </a:solidFill>
          </a:ln>
        </p:spPr>
        <p:style>
          <a:lnRef idx="1">
            <a:schemeClr val="accent1"/>
          </a:lnRef>
          <a:fillRef idx="0">
            <a:schemeClr val="accent1"/>
          </a:fillRef>
          <a:effectRef idx="0">
            <a:schemeClr val="accent1"/>
          </a:effectRef>
          <a:fontRef idx="minor">
            <a:schemeClr val="tx1"/>
          </a:fontRef>
        </p:style>
      </p:cxnSp>
      <p:sp>
        <p:nvSpPr>
          <p:cNvPr id="5" name="Slide Number Placeholder 4">
            <a:extLst>
              <a:ext uri="{FF2B5EF4-FFF2-40B4-BE49-F238E27FC236}">
                <a16:creationId xmlns:a16="http://schemas.microsoft.com/office/drawing/2014/main" id="{927FFA38-A4DF-4D3F-8AE1-9EC09DF7A8EF}"/>
              </a:ext>
            </a:extLst>
          </p:cNvPr>
          <p:cNvSpPr>
            <a:spLocks noGrp="1"/>
          </p:cNvSpPr>
          <p:nvPr>
            <p:ph type="sldNum" sz="quarter" idx="12"/>
          </p:nvPr>
        </p:nvSpPr>
        <p:spPr/>
        <p:txBody>
          <a:bodyPr/>
          <a:lstStyle/>
          <a:p>
            <a:fld id="{C7AE4AFB-FEC0-4F29-909E-DE1E918E075B}" type="slidenum">
              <a:rPr lang="en-US" smtClean="0"/>
              <a:t>18</a:t>
            </a:fld>
            <a:endParaRPr lang="en-US" dirty="0"/>
          </a:p>
        </p:txBody>
      </p:sp>
    </p:spTree>
    <p:extLst>
      <p:ext uri="{BB962C8B-B14F-4D97-AF65-F5344CB8AC3E}">
        <p14:creationId xmlns:p14="http://schemas.microsoft.com/office/powerpoint/2010/main" val="5740546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CF181B1-E8E9-4F84-9D82-024C74D4CA9A}"/>
              </a:ext>
            </a:extLst>
          </p:cNvPr>
          <p:cNvSpPr>
            <a:spLocks noGrp="1"/>
          </p:cNvSpPr>
          <p:nvPr>
            <p:ph idx="1"/>
          </p:nvPr>
        </p:nvSpPr>
        <p:spPr/>
        <p:txBody>
          <a:bodyPr>
            <a:normAutofit/>
          </a:bodyPr>
          <a:lstStyle/>
          <a:p>
            <a:r>
              <a:rPr lang="en-US" dirty="0" err="1">
                <a:latin typeface="+mj-lt"/>
                <a:cs typeface="Times New Roman" panose="02020603050405020304" pitchFamily="18" charset="0"/>
              </a:rPr>
              <a:t>Gunduz</a:t>
            </a:r>
            <a:r>
              <a:rPr lang="en-US" dirty="0">
                <a:latin typeface="+mj-lt"/>
                <a:cs typeface="Times New Roman" panose="02020603050405020304" pitchFamily="18" charset="0"/>
              </a:rPr>
              <a:t> and Arman (2007)</a:t>
            </a:r>
          </a:p>
          <a:p>
            <a:pPr lvl="1"/>
            <a:r>
              <a:rPr lang="en-US" i="1" dirty="0">
                <a:latin typeface="+mj-lt"/>
                <a:cs typeface="Times New Roman" panose="02020603050405020304" pitchFamily="18" charset="0"/>
              </a:rPr>
              <a:t>RR</a:t>
            </a:r>
            <a:r>
              <a:rPr lang="en-US" dirty="0">
                <a:latin typeface="+mj-lt"/>
                <a:cs typeface="Times New Roman" panose="02020603050405020304" pitchFamily="18" charset="0"/>
              </a:rPr>
              <a:t> increases as </a:t>
            </a:r>
            <a:r>
              <a:rPr lang="en-US" sz="1600" i="1" dirty="0">
                <a:cs typeface="Times New Roman" panose="02020603050405020304" pitchFamily="18" charset="0"/>
                <a:sym typeface="Symbol" panose="05050102010706020507" pitchFamily="18" charset="2"/>
              </a:rPr>
              <a:t></a:t>
            </a:r>
            <a:r>
              <a:rPr lang="en-US" sz="1800" i="1" dirty="0">
                <a:cs typeface="Times New Roman" panose="02020603050405020304" pitchFamily="18" charset="0"/>
                <a:sym typeface="Symbol" panose="05050102010706020507" pitchFamily="18" charset="2"/>
              </a:rPr>
              <a:t>’</a:t>
            </a:r>
            <a:r>
              <a:rPr lang="en-US" sz="1800" i="1" baseline="-25000" dirty="0">
                <a:cs typeface="Times New Roman" panose="02020603050405020304" pitchFamily="18" charset="0"/>
                <a:sym typeface="Symbol" panose="05050102010706020507" pitchFamily="18" charset="2"/>
              </a:rPr>
              <a:t>unload</a:t>
            </a:r>
            <a:r>
              <a:rPr lang="en-US" dirty="0">
                <a:latin typeface="+mj-lt"/>
                <a:cs typeface="Times New Roman" panose="02020603050405020304" pitchFamily="18" charset="0"/>
              </a:rPr>
              <a:t> increases.</a:t>
            </a:r>
          </a:p>
          <a:p>
            <a:r>
              <a:rPr lang="en-US" dirty="0" err="1">
                <a:latin typeface="+mj-lt"/>
                <a:cs typeface="Times New Roman" panose="02020603050405020304" pitchFamily="18" charset="0"/>
              </a:rPr>
              <a:t>Vipulanandan</a:t>
            </a:r>
            <a:r>
              <a:rPr lang="en-US" dirty="0">
                <a:latin typeface="+mj-lt"/>
                <a:cs typeface="Times New Roman" panose="02020603050405020304" pitchFamily="18" charset="0"/>
              </a:rPr>
              <a:t> et al. (2008) investigated three different methods to determine </a:t>
            </a:r>
            <a:r>
              <a:rPr lang="en-US" i="1" dirty="0">
                <a:latin typeface="+mj-lt"/>
                <a:cs typeface="Times New Roman" panose="02020603050405020304" pitchFamily="18" charset="0"/>
              </a:rPr>
              <a:t>C</a:t>
            </a:r>
            <a:r>
              <a:rPr lang="en-US" i="1" baseline="-25000" dirty="0">
                <a:latin typeface="+mj-lt"/>
                <a:cs typeface="Times New Roman" panose="02020603050405020304" pitchFamily="18" charset="0"/>
              </a:rPr>
              <a:t>r</a:t>
            </a:r>
            <a:r>
              <a:rPr lang="en-US" dirty="0">
                <a:latin typeface="+mj-lt"/>
                <a:cs typeface="Times New Roman" panose="02020603050405020304" pitchFamily="18" charset="0"/>
              </a:rPr>
              <a:t> from a loop as well as performing loops at three different stresses on 9 Houston area soft clay samples:</a:t>
            </a:r>
          </a:p>
          <a:p>
            <a:pPr lvl="1"/>
            <a:r>
              <a:rPr lang="en-US" dirty="0">
                <a:latin typeface="+mj-lt"/>
                <a:cs typeface="Times New Roman" panose="02020603050405020304" pitchFamily="18" charset="0"/>
              </a:rPr>
              <a:t>Up to 760% difference in </a:t>
            </a:r>
            <a:r>
              <a:rPr lang="en-US" i="1" dirty="0">
                <a:latin typeface="+mj-lt"/>
                <a:cs typeface="Times New Roman" panose="02020603050405020304" pitchFamily="18" charset="0"/>
              </a:rPr>
              <a:t>C</a:t>
            </a:r>
            <a:r>
              <a:rPr lang="en-US" i="1" baseline="-25000" dirty="0">
                <a:latin typeface="+mj-lt"/>
                <a:cs typeface="Times New Roman" panose="02020603050405020304" pitchFamily="18" charset="0"/>
              </a:rPr>
              <a:t>r</a:t>
            </a:r>
            <a:r>
              <a:rPr lang="en-US" dirty="0">
                <a:latin typeface="+mj-lt"/>
                <a:cs typeface="Times New Roman" panose="02020603050405020304" pitchFamily="18" charset="0"/>
              </a:rPr>
              <a:t> from a single loop</a:t>
            </a:r>
          </a:p>
          <a:p>
            <a:pPr lvl="1"/>
            <a:r>
              <a:rPr lang="en-US" dirty="0">
                <a:latin typeface="+mj-lt"/>
                <a:cs typeface="Times New Roman" panose="02020603050405020304" pitchFamily="18" charset="0"/>
              </a:rPr>
              <a:t>Stress level significantly affects </a:t>
            </a:r>
            <a:r>
              <a:rPr lang="en-US" i="1" dirty="0">
                <a:latin typeface="+mj-lt"/>
                <a:cs typeface="Times New Roman" panose="02020603050405020304" pitchFamily="18" charset="0"/>
              </a:rPr>
              <a:t>C</a:t>
            </a:r>
            <a:r>
              <a:rPr lang="en-US" i="1" baseline="-25000" dirty="0">
                <a:latin typeface="+mj-lt"/>
                <a:cs typeface="Times New Roman" panose="02020603050405020304" pitchFamily="18" charset="0"/>
              </a:rPr>
              <a:t>r</a:t>
            </a:r>
            <a:r>
              <a:rPr lang="en-US" dirty="0">
                <a:latin typeface="+mj-lt"/>
                <a:cs typeface="Times New Roman" panose="02020603050405020304" pitchFamily="18" charset="0"/>
              </a:rPr>
              <a:t> for CH soils</a:t>
            </a:r>
          </a:p>
        </p:txBody>
      </p:sp>
      <p:sp>
        <p:nvSpPr>
          <p:cNvPr id="6" name="Title 1">
            <a:extLst>
              <a:ext uri="{FF2B5EF4-FFF2-40B4-BE49-F238E27FC236}">
                <a16:creationId xmlns:a16="http://schemas.microsoft.com/office/drawing/2014/main" id="{DAF3E743-EE33-448C-AA2F-5A246EA8EE25}"/>
              </a:ext>
            </a:extLst>
          </p:cNvPr>
          <p:cNvSpPr txBox="1">
            <a:spLocks/>
          </p:cNvSpPr>
          <p:nvPr/>
        </p:nvSpPr>
        <p:spPr>
          <a:xfrm>
            <a:off x="838200" y="438847"/>
            <a:ext cx="10515600" cy="994764"/>
          </a:xfrm>
          <a:prstGeom prst="rect">
            <a:avLst/>
          </a:prstGeom>
        </p:spPr>
        <p:txBody>
          <a:bodyPr vert="horz" lIns="91440" tIns="45720" rIns="91440" bIns="45720" rtlCol="0" anchor="b">
            <a:normAutofit/>
          </a:bodyPr>
          <a:lstStyle>
            <a:lvl1pPr algn="l" defTabSz="914377" rtl="0" eaLnBrk="1" latinLnBrk="0" hangingPunct="1">
              <a:lnSpc>
                <a:spcPct val="90000"/>
              </a:lnSpc>
              <a:spcBef>
                <a:spcPct val="0"/>
              </a:spcBef>
              <a:buNone/>
              <a:defRPr sz="3200" kern="1200">
                <a:solidFill>
                  <a:srgbClr val="013F62"/>
                </a:solidFill>
                <a:latin typeface="Arial" panose="020B0604020202020204" pitchFamily="34" charset="0"/>
                <a:ea typeface="+mj-ea"/>
                <a:cs typeface="Arial" panose="020B0604020202020204" pitchFamily="34" charset="0"/>
              </a:defRPr>
            </a:lvl1pPr>
          </a:lstStyle>
          <a:p>
            <a:r>
              <a:rPr lang="en-US" dirty="0">
                <a:latin typeface="+mj-lt"/>
                <a:cs typeface="Times New Roman" panose="02020603050405020304" pitchFamily="18" charset="0"/>
              </a:rPr>
              <a:t>Correcting Consolidation Parameters - C</a:t>
            </a:r>
            <a:r>
              <a:rPr lang="en-US" baseline="-25000" dirty="0">
                <a:latin typeface="+mj-lt"/>
                <a:cs typeface="Times New Roman" panose="02020603050405020304" pitchFamily="18" charset="0"/>
              </a:rPr>
              <a:t>r</a:t>
            </a:r>
            <a:endParaRPr lang="en-US" sz="4800" dirty="0">
              <a:solidFill>
                <a:srgbClr val="FF0000"/>
              </a:solidFill>
              <a:latin typeface="+mj-lt"/>
              <a:cs typeface="Times New Roman" panose="02020603050405020304" pitchFamily="18" charset="0"/>
            </a:endParaRPr>
          </a:p>
        </p:txBody>
      </p:sp>
      <p:sp>
        <p:nvSpPr>
          <p:cNvPr id="2" name="Slide Number Placeholder 1">
            <a:extLst>
              <a:ext uri="{FF2B5EF4-FFF2-40B4-BE49-F238E27FC236}">
                <a16:creationId xmlns:a16="http://schemas.microsoft.com/office/drawing/2014/main" id="{F6EF9302-0F0A-45A3-B4E7-13342CB24B5F}"/>
              </a:ext>
            </a:extLst>
          </p:cNvPr>
          <p:cNvSpPr>
            <a:spLocks noGrp="1"/>
          </p:cNvSpPr>
          <p:nvPr>
            <p:ph type="sldNum" sz="quarter" idx="12"/>
          </p:nvPr>
        </p:nvSpPr>
        <p:spPr/>
        <p:txBody>
          <a:bodyPr/>
          <a:lstStyle/>
          <a:p>
            <a:fld id="{C7AE4AFB-FEC0-4F29-909E-DE1E918E075B}" type="slidenum">
              <a:rPr lang="en-US" smtClean="0"/>
              <a:t>19</a:t>
            </a:fld>
            <a:endParaRPr lang="en-US" dirty="0"/>
          </a:p>
        </p:txBody>
      </p:sp>
    </p:spTree>
    <p:extLst>
      <p:ext uri="{BB962C8B-B14F-4D97-AF65-F5344CB8AC3E}">
        <p14:creationId xmlns:p14="http://schemas.microsoft.com/office/powerpoint/2010/main" val="148971878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aphicFrame>
        <p:nvGraphicFramePr>
          <p:cNvPr id="24" name="Content Placeholder 2">
            <a:extLst>
              <a:ext uri="{FF2B5EF4-FFF2-40B4-BE49-F238E27FC236}">
                <a16:creationId xmlns:a16="http://schemas.microsoft.com/office/drawing/2014/main" id="{681FB4B3-084C-48D7-ADF7-14EDE22A90C8}"/>
              </a:ext>
            </a:extLst>
          </p:cNvPr>
          <p:cNvGraphicFramePr>
            <a:graphicFrameLocks noGrp="1"/>
          </p:cNvGraphicFramePr>
          <p:nvPr>
            <p:ph idx="1"/>
            <p:extLst>
              <p:ext uri="{D42A27DB-BD31-4B8C-83A1-F6EECF244321}">
                <p14:modId xmlns:p14="http://schemas.microsoft.com/office/powerpoint/2010/main" val="3066907126"/>
              </p:ext>
            </p:extLst>
          </p:nvPr>
        </p:nvGraphicFramePr>
        <p:xfrm>
          <a:off x="987056" y="1548773"/>
          <a:ext cx="10515600" cy="435133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Title 1">
            <a:extLst>
              <a:ext uri="{FF2B5EF4-FFF2-40B4-BE49-F238E27FC236}">
                <a16:creationId xmlns:a16="http://schemas.microsoft.com/office/drawing/2014/main" id="{21B44A17-3888-4F84-8186-AD4BA83F8605}"/>
              </a:ext>
            </a:extLst>
          </p:cNvPr>
          <p:cNvSpPr>
            <a:spLocks noGrp="1"/>
          </p:cNvSpPr>
          <p:nvPr>
            <p:ph type="title"/>
          </p:nvPr>
        </p:nvSpPr>
        <p:spPr>
          <a:xfrm>
            <a:off x="838200" y="109939"/>
            <a:ext cx="10515600" cy="1325563"/>
          </a:xfrm>
        </p:spPr>
        <p:txBody>
          <a:bodyPr>
            <a:normAutofit/>
          </a:bodyPr>
          <a:lstStyle/>
          <a:p>
            <a:r>
              <a:rPr lang="en-US" dirty="0">
                <a:latin typeface="+mj-lt"/>
                <a:cs typeface="Times New Roman" panose="02020603050405020304" pitchFamily="18" charset="0"/>
              </a:rPr>
              <a:t>Outline</a:t>
            </a:r>
          </a:p>
        </p:txBody>
      </p:sp>
      <p:sp>
        <p:nvSpPr>
          <p:cNvPr id="2" name="Slide Number Placeholder 1">
            <a:extLst>
              <a:ext uri="{FF2B5EF4-FFF2-40B4-BE49-F238E27FC236}">
                <a16:creationId xmlns:a16="http://schemas.microsoft.com/office/drawing/2014/main" id="{C3A72E24-DE59-48AC-B421-A3A4E8D6581C}"/>
              </a:ext>
            </a:extLst>
          </p:cNvPr>
          <p:cNvSpPr>
            <a:spLocks noGrp="1"/>
          </p:cNvSpPr>
          <p:nvPr>
            <p:ph type="sldNum" sz="quarter" idx="12"/>
          </p:nvPr>
        </p:nvSpPr>
        <p:spPr/>
        <p:txBody>
          <a:bodyPr/>
          <a:lstStyle/>
          <a:p>
            <a:fld id="{C7AE4AFB-FEC0-4F29-909E-DE1E918E075B}" type="slidenum">
              <a:rPr lang="en-US" smtClean="0"/>
              <a:t>2</a:t>
            </a:fld>
            <a:endParaRPr lang="en-US" dirty="0"/>
          </a:p>
        </p:txBody>
      </p:sp>
    </p:spTree>
    <p:extLst>
      <p:ext uri="{BB962C8B-B14F-4D97-AF65-F5344CB8AC3E}">
        <p14:creationId xmlns:p14="http://schemas.microsoft.com/office/powerpoint/2010/main" val="112108724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50002D-DC8D-4597-9C35-DC9FB2258F07}"/>
              </a:ext>
            </a:extLst>
          </p:cNvPr>
          <p:cNvSpPr>
            <a:spLocks noGrp="1"/>
          </p:cNvSpPr>
          <p:nvPr>
            <p:ph type="title"/>
          </p:nvPr>
        </p:nvSpPr>
        <p:spPr>
          <a:xfrm>
            <a:off x="838200" y="109939"/>
            <a:ext cx="10515600" cy="1327226"/>
          </a:xfrm>
        </p:spPr>
        <p:txBody>
          <a:bodyPr/>
          <a:lstStyle/>
          <a:p>
            <a:r>
              <a:rPr lang="en-US" dirty="0" err="1">
                <a:latin typeface="+mj-lt"/>
                <a:cs typeface="Times New Roman" panose="02020603050405020304" pitchFamily="18" charset="0"/>
              </a:rPr>
              <a:t>Schmertmann</a:t>
            </a:r>
            <a:r>
              <a:rPr lang="en-US" dirty="0">
                <a:latin typeface="+mj-lt"/>
                <a:cs typeface="Times New Roman" panose="02020603050405020304" pitchFamily="18" charset="0"/>
              </a:rPr>
              <a:t> (1955)</a:t>
            </a:r>
          </a:p>
        </p:txBody>
      </p:sp>
      <p:sp>
        <p:nvSpPr>
          <p:cNvPr id="3" name="Content Placeholder 2">
            <a:extLst>
              <a:ext uri="{FF2B5EF4-FFF2-40B4-BE49-F238E27FC236}">
                <a16:creationId xmlns:a16="http://schemas.microsoft.com/office/drawing/2014/main" id="{E212BEE9-475A-4F82-BD31-E1B75E0A52E0}"/>
              </a:ext>
            </a:extLst>
          </p:cNvPr>
          <p:cNvSpPr>
            <a:spLocks noGrp="1"/>
          </p:cNvSpPr>
          <p:nvPr>
            <p:ph idx="1"/>
          </p:nvPr>
        </p:nvSpPr>
        <p:spPr>
          <a:xfrm>
            <a:off x="838199" y="1806497"/>
            <a:ext cx="5517995" cy="4115273"/>
          </a:xfrm>
        </p:spPr>
        <p:txBody>
          <a:bodyPr/>
          <a:lstStyle/>
          <a:p>
            <a:pPr marL="285750" indent="-285750"/>
            <a:r>
              <a:rPr lang="en-US" dirty="0">
                <a:latin typeface="+mj-lt"/>
                <a:cs typeface="Times New Roman" panose="02020603050405020304" pitchFamily="18" charset="0"/>
              </a:rPr>
              <a:t>Experimental method</a:t>
            </a:r>
          </a:p>
          <a:p>
            <a:pPr marL="285750" indent="-285750"/>
            <a:r>
              <a:rPr lang="en-US" dirty="0">
                <a:latin typeface="+mj-lt"/>
                <a:cs typeface="Times New Roman" panose="02020603050405020304" pitchFamily="18" charset="0"/>
              </a:rPr>
              <a:t>Based on the idea of compression curves merging around </a:t>
            </a:r>
            <a:r>
              <a:rPr lang="en-US" i="1" dirty="0">
                <a:latin typeface="+mj-lt"/>
                <a:cs typeface="Times New Roman" panose="02020603050405020304" pitchFamily="18" charset="0"/>
              </a:rPr>
              <a:t>0.42e</a:t>
            </a:r>
            <a:r>
              <a:rPr lang="en-US" i="1" baseline="-25000" dirty="0">
                <a:latin typeface="+mj-lt"/>
                <a:cs typeface="Times New Roman" panose="02020603050405020304" pitchFamily="18" charset="0"/>
              </a:rPr>
              <a:t>0</a:t>
            </a:r>
            <a:r>
              <a:rPr lang="en-US" dirty="0">
                <a:latin typeface="+mj-lt"/>
                <a:cs typeface="Times New Roman" panose="02020603050405020304" pitchFamily="18" charset="0"/>
              </a:rPr>
              <a:t>.</a:t>
            </a:r>
          </a:p>
          <a:p>
            <a:pPr marL="285750" indent="-285750"/>
            <a:r>
              <a:rPr lang="en-US" i="1" dirty="0">
                <a:latin typeface="+mj-lt"/>
                <a:cs typeface="Times New Roman" panose="02020603050405020304" pitchFamily="18" charset="0"/>
                <a:sym typeface="Symbol" panose="05050102010706020507" pitchFamily="18" charset="2"/>
              </a:rPr>
              <a:t></a:t>
            </a:r>
            <a:r>
              <a:rPr lang="en-US" i="1" dirty="0">
                <a:latin typeface="+mj-lt"/>
                <a:cs typeface="Times New Roman" panose="02020603050405020304" pitchFamily="18" charset="0"/>
              </a:rPr>
              <a:t>e</a:t>
            </a:r>
            <a:r>
              <a:rPr lang="en-US" dirty="0">
                <a:latin typeface="+mj-lt"/>
                <a:cs typeface="Times New Roman" panose="02020603050405020304" pitchFamily="18" charset="0"/>
              </a:rPr>
              <a:t> </a:t>
            </a:r>
            <a:r>
              <a:rPr lang="en-US" i="1" dirty="0">
                <a:latin typeface="+mj-lt"/>
                <a:cs typeface="Times New Roman" panose="02020603050405020304" pitchFamily="18" charset="0"/>
              </a:rPr>
              <a:t>=</a:t>
            </a:r>
            <a:r>
              <a:rPr lang="en-US" dirty="0">
                <a:latin typeface="+mj-lt"/>
                <a:cs typeface="Times New Roman" panose="02020603050405020304" pitchFamily="18" charset="0"/>
              </a:rPr>
              <a:t> </a:t>
            </a:r>
            <a:r>
              <a:rPr lang="en-US" i="1" dirty="0" err="1">
                <a:latin typeface="+mj-lt"/>
                <a:cs typeface="Times New Roman" panose="02020603050405020304" pitchFamily="18" charset="0"/>
              </a:rPr>
              <a:t>e</a:t>
            </a:r>
            <a:r>
              <a:rPr lang="en-US" i="1" baseline="-25000" dirty="0" err="1">
                <a:latin typeface="+mj-lt"/>
                <a:cs typeface="Times New Roman" panose="02020603050405020304" pitchFamily="18" charset="0"/>
              </a:rPr>
              <a:t>in</a:t>
            </a:r>
            <a:r>
              <a:rPr lang="en-US" baseline="-25000" dirty="0">
                <a:latin typeface="+mj-lt"/>
                <a:cs typeface="Times New Roman" panose="02020603050405020304" pitchFamily="18" charset="0"/>
              </a:rPr>
              <a:t> </a:t>
            </a:r>
            <a:r>
              <a:rPr lang="en-US" i="1" baseline="-25000" dirty="0">
                <a:latin typeface="+mj-lt"/>
                <a:cs typeface="Times New Roman" panose="02020603050405020304" pitchFamily="18" charset="0"/>
              </a:rPr>
              <a:t>situ</a:t>
            </a:r>
            <a:r>
              <a:rPr lang="en-US" i="1" dirty="0">
                <a:latin typeface="+mj-lt"/>
                <a:cs typeface="Times New Roman" panose="02020603050405020304" pitchFamily="18" charset="0"/>
              </a:rPr>
              <a:t>-</a:t>
            </a:r>
            <a:r>
              <a:rPr lang="en-US" i="1" dirty="0" err="1">
                <a:latin typeface="+mj-lt"/>
                <a:cs typeface="Times New Roman" panose="02020603050405020304" pitchFamily="18" charset="0"/>
              </a:rPr>
              <a:t>e</a:t>
            </a:r>
            <a:r>
              <a:rPr lang="en-US" i="1" baseline="-25000" dirty="0" err="1">
                <a:latin typeface="+mj-lt"/>
                <a:cs typeface="Times New Roman" panose="02020603050405020304" pitchFamily="18" charset="0"/>
              </a:rPr>
              <a:t>lab</a:t>
            </a:r>
            <a:r>
              <a:rPr lang="en-US" dirty="0">
                <a:latin typeface="+mj-lt"/>
                <a:cs typeface="Times New Roman" panose="02020603050405020304" pitchFamily="18" charset="0"/>
              </a:rPr>
              <a:t> is a symmetric plot with its maximum at </a:t>
            </a:r>
            <a:r>
              <a:rPr lang="en-US" i="1" dirty="0">
                <a:cs typeface="Times New Roman" panose="02020603050405020304" pitchFamily="18" charset="0"/>
                <a:sym typeface="Symbol" panose="05050102010706020507" pitchFamily="18" charset="2"/>
              </a:rPr>
              <a:t></a:t>
            </a:r>
            <a:r>
              <a:rPr lang="en-US" i="1" dirty="0">
                <a:latin typeface="+mj-lt"/>
                <a:cs typeface="Times New Roman" panose="02020603050405020304" pitchFamily="18" charset="0"/>
              </a:rPr>
              <a:t>’</a:t>
            </a:r>
            <a:r>
              <a:rPr lang="en-US" i="1" baseline="-25000" dirty="0">
                <a:latin typeface="+mj-lt"/>
                <a:cs typeface="Times New Roman" panose="02020603050405020304" pitchFamily="18" charset="0"/>
              </a:rPr>
              <a:t>p</a:t>
            </a:r>
            <a:r>
              <a:rPr lang="en-US" dirty="0">
                <a:latin typeface="+mj-lt"/>
                <a:cs typeface="Times New Roman" panose="02020603050405020304" pitchFamily="18" charset="0"/>
              </a:rPr>
              <a:t>.</a:t>
            </a:r>
          </a:p>
          <a:p>
            <a:endParaRPr lang="en-US" dirty="0">
              <a:latin typeface="Times New Roman" panose="02020603050405020304" pitchFamily="18" charset="0"/>
              <a:cs typeface="Times New Roman" panose="02020603050405020304" pitchFamily="18" charset="0"/>
            </a:endParaRPr>
          </a:p>
        </p:txBody>
      </p:sp>
      <p:pic>
        <p:nvPicPr>
          <p:cNvPr id="4" name="Picture 3">
            <a:extLst>
              <a:ext uri="{FF2B5EF4-FFF2-40B4-BE49-F238E27FC236}">
                <a16:creationId xmlns:a16="http://schemas.microsoft.com/office/drawing/2014/main" id="{8E258CEA-5A08-4661-9EDC-D054FCFAAE72}"/>
              </a:ext>
            </a:extLst>
          </p:cNvPr>
          <p:cNvPicPr>
            <a:picLocks noChangeAspect="1"/>
          </p:cNvPicPr>
          <p:nvPr/>
        </p:nvPicPr>
        <p:blipFill>
          <a:blip r:embed="rId3"/>
          <a:stretch>
            <a:fillRect/>
          </a:stretch>
        </p:blipFill>
        <p:spPr>
          <a:xfrm>
            <a:off x="7190929" y="73619"/>
            <a:ext cx="4255115" cy="6171844"/>
          </a:xfrm>
          <a:prstGeom prst="rect">
            <a:avLst/>
          </a:prstGeom>
        </p:spPr>
      </p:pic>
      <p:sp>
        <p:nvSpPr>
          <p:cNvPr id="5" name="TextBox 4">
            <a:extLst>
              <a:ext uri="{FF2B5EF4-FFF2-40B4-BE49-F238E27FC236}">
                <a16:creationId xmlns:a16="http://schemas.microsoft.com/office/drawing/2014/main" id="{3B75CEC4-443D-44E6-83FB-4938590EC4B1}"/>
              </a:ext>
            </a:extLst>
          </p:cNvPr>
          <p:cNvSpPr txBox="1"/>
          <p:nvPr/>
        </p:nvSpPr>
        <p:spPr>
          <a:xfrm>
            <a:off x="9278463" y="6245463"/>
            <a:ext cx="2167581" cy="369332"/>
          </a:xfrm>
          <a:prstGeom prst="rect">
            <a:avLst/>
          </a:prstGeom>
          <a:solidFill>
            <a:schemeClr val="bg1"/>
          </a:solidFill>
        </p:spPr>
        <p:txBody>
          <a:bodyPr wrap="none" rtlCol="0">
            <a:spAutoFit/>
          </a:bodyPr>
          <a:lstStyle/>
          <a:p>
            <a:r>
              <a:rPr lang="en-US" dirty="0" err="1">
                <a:solidFill>
                  <a:schemeClr val="bg2">
                    <a:lumMod val="50000"/>
                  </a:schemeClr>
                </a:solidFill>
              </a:rPr>
              <a:t>Schmertmann</a:t>
            </a:r>
            <a:r>
              <a:rPr lang="en-US" dirty="0">
                <a:solidFill>
                  <a:schemeClr val="bg2">
                    <a:lumMod val="50000"/>
                  </a:schemeClr>
                </a:solidFill>
              </a:rPr>
              <a:t> (1955)</a:t>
            </a:r>
          </a:p>
        </p:txBody>
      </p:sp>
      <p:sp>
        <p:nvSpPr>
          <p:cNvPr id="6" name="Slide Number Placeholder 5">
            <a:extLst>
              <a:ext uri="{FF2B5EF4-FFF2-40B4-BE49-F238E27FC236}">
                <a16:creationId xmlns:a16="http://schemas.microsoft.com/office/drawing/2014/main" id="{D2971BFE-5D62-4232-8339-5F7BD73E4355}"/>
              </a:ext>
            </a:extLst>
          </p:cNvPr>
          <p:cNvSpPr>
            <a:spLocks noGrp="1"/>
          </p:cNvSpPr>
          <p:nvPr>
            <p:ph type="sldNum" sz="quarter" idx="12"/>
          </p:nvPr>
        </p:nvSpPr>
        <p:spPr/>
        <p:txBody>
          <a:bodyPr/>
          <a:lstStyle/>
          <a:p>
            <a:fld id="{C7AE4AFB-FEC0-4F29-909E-DE1E918E075B}" type="slidenum">
              <a:rPr lang="en-US" smtClean="0"/>
              <a:t>20</a:t>
            </a:fld>
            <a:endParaRPr lang="en-US" dirty="0"/>
          </a:p>
        </p:txBody>
      </p:sp>
    </p:spTree>
    <p:extLst>
      <p:ext uri="{BB962C8B-B14F-4D97-AF65-F5344CB8AC3E}">
        <p14:creationId xmlns:p14="http://schemas.microsoft.com/office/powerpoint/2010/main" val="290972568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F5B9FC-A3C1-4EEB-9AA8-2B85C696EE31}"/>
              </a:ext>
            </a:extLst>
          </p:cNvPr>
          <p:cNvSpPr>
            <a:spLocks noGrp="1"/>
          </p:cNvSpPr>
          <p:nvPr>
            <p:ph type="title"/>
          </p:nvPr>
        </p:nvSpPr>
        <p:spPr/>
        <p:txBody>
          <a:bodyPr>
            <a:normAutofit/>
          </a:bodyPr>
          <a:lstStyle/>
          <a:p>
            <a:r>
              <a:rPr lang="en-US" dirty="0" err="1">
                <a:latin typeface="+mj-lt"/>
                <a:cs typeface="Times New Roman" panose="02020603050405020304" pitchFamily="18" charset="0"/>
              </a:rPr>
              <a:t>Schmertmann</a:t>
            </a:r>
            <a:r>
              <a:rPr lang="en-US" dirty="0">
                <a:latin typeface="+mj-lt"/>
                <a:cs typeface="Times New Roman" panose="02020603050405020304" pitchFamily="18" charset="0"/>
              </a:rPr>
              <a:t> (1955)</a:t>
            </a:r>
          </a:p>
        </p:txBody>
      </p:sp>
      <p:sp>
        <p:nvSpPr>
          <p:cNvPr id="3" name="Content Placeholder 2">
            <a:extLst>
              <a:ext uri="{FF2B5EF4-FFF2-40B4-BE49-F238E27FC236}">
                <a16:creationId xmlns:a16="http://schemas.microsoft.com/office/drawing/2014/main" id="{B1151AB7-B213-4DB1-8C1C-552B00972515}"/>
              </a:ext>
            </a:extLst>
          </p:cNvPr>
          <p:cNvSpPr>
            <a:spLocks noGrp="1"/>
          </p:cNvSpPr>
          <p:nvPr>
            <p:ph idx="1"/>
          </p:nvPr>
        </p:nvSpPr>
        <p:spPr>
          <a:xfrm>
            <a:off x="838200" y="1570433"/>
            <a:ext cx="5158479" cy="4351338"/>
          </a:xfrm>
        </p:spPr>
        <p:txBody>
          <a:bodyPr>
            <a:normAutofit fontScale="77500" lnSpcReduction="20000"/>
          </a:bodyPr>
          <a:lstStyle/>
          <a:p>
            <a:r>
              <a:rPr lang="en-US" sz="2600" dirty="0">
                <a:latin typeface="+mj-lt"/>
                <a:cs typeface="Times New Roman" panose="02020603050405020304" pitchFamily="18" charset="0"/>
              </a:rPr>
              <a:t>Procedure</a:t>
            </a:r>
          </a:p>
          <a:p>
            <a:pPr lvl="1"/>
            <a:r>
              <a:rPr lang="en-US" sz="2600" dirty="0">
                <a:latin typeface="+mj-lt"/>
                <a:cs typeface="Times New Roman" panose="02020603050405020304" pitchFamily="18" charset="0"/>
              </a:rPr>
              <a:t>First estimate of </a:t>
            </a:r>
            <a:r>
              <a:rPr lang="en-US" sz="2400" i="1" dirty="0">
                <a:cs typeface="Times New Roman" panose="02020603050405020304" pitchFamily="18" charset="0"/>
                <a:sym typeface="Symbol" panose="05050102010706020507" pitchFamily="18" charset="2"/>
              </a:rPr>
              <a:t></a:t>
            </a:r>
            <a:r>
              <a:rPr lang="en-US" sz="2600" i="1" dirty="0">
                <a:latin typeface="+mj-lt"/>
                <a:cs typeface="Times New Roman" panose="02020603050405020304" pitchFamily="18" charset="0"/>
              </a:rPr>
              <a:t>’</a:t>
            </a:r>
            <a:r>
              <a:rPr lang="en-US" sz="2600" i="1" baseline="-25000" dirty="0">
                <a:latin typeface="+mj-lt"/>
                <a:cs typeface="Times New Roman" panose="02020603050405020304" pitchFamily="18" charset="0"/>
              </a:rPr>
              <a:t>p</a:t>
            </a:r>
            <a:r>
              <a:rPr lang="en-US" sz="2600" dirty="0">
                <a:latin typeface="+mj-lt"/>
                <a:cs typeface="Times New Roman" panose="02020603050405020304" pitchFamily="18" charset="0"/>
              </a:rPr>
              <a:t> from Casagrande.</a:t>
            </a:r>
          </a:p>
          <a:p>
            <a:pPr lvl="1"/>
            <a:r>
              <a:rPr lang="en-US" sz="2600" dirty="0">
                <a:latin typeface="+mj-lt"/>
                <a:cs typeface="Times New Roman" panose="02020603050405020304" pitchFamily="18" charset="0"/>
              </a:rPr>
              <a:t>plot the point (</a:t>
            </a:r>
            <a:r>
              <a:rPr lang="en-US" sz="2400" i="1" dirty="0">
                <a:cs typeface="Times New Roman" panose="02020603050405020304" pitchFamily="18" charset="0"/>
                <a:sym typeface="Symbol" panose="05050102010706020507" pitchFamily="18" charset="2"/>
              </a:rPr>
              <a:t></a:t>
            </a:r>
            <a:r>
              <a:rPr lang="en-US" sz="2600" i="1" dirty="0">
                <a:latin typeface="+mj-lt"/>
                <a:cs typeface="Times New Roman" panose="02020603050405020304" pitchFamily="18" charset="0"/>
              </a:rPr>
              <a:t>’</a:t>
            </a:r>
            <a:r>
              <a:rPr lang="en-US" sz="2600" i="1" baseline="-25000" dirty="0">
                <a:latin typeface="+mj-lt"/>
                <a:cs typeface="Times New Roman" panose="02020603050405020304" pitchFamily="18" charset="0"/>
              </a:rPr>
              <a:t>v0</a:t>
            </a:r>
            <a:r>
              <a:rPr lang="en-US" sz="2600" dirty="0">
                <a:latin typeface="+mj-lt"/>
                <a:cs typeface="Times New Roman" panose="02020603050405020304" pitchFamily="18" charset="0"/>
              </a:rPr>
              <a:t>, </a:t>
            </a:r>
            <a:r>
              <a:rPr lang="en-US" sz="2600" i="1" dirty="0">
                <a:latin typeface="+mj-lt"/>
                <a:cs typeface="Times New Roman" panose="02020603050405020304" pitchFamily="18" charset="0"/>
              </a:rPr>
              <a:t>e</a:t>
            </a:r>
            <a:r>
              <a:rPr lang="en-US" sz="2600" i="1" baseline="-25000" dirty="0">
                <a:latin typeface="+mj-lt"/>
                <a:cs typeface="Times New Roman" panose="02020603050405020304" pitchFamily="18" charset="0"/>
              </a:rPr>
              <a:t>0</a:t>
            </a:r>
            <a:r>
              <a:rPr lang="en-US" sz="2600" dirty="0">
                <a:latin typeface="+mj-lt"/>
                <a:cs typeface="Times New Roman" panose="02020603050405020304" pitchFamily="18" charset="0"/>
              </a:rPr>
              <a:t>)</a:t>
            </a:r>
          </a:p>
          <a:p>
            <a:pPr lvl="1"/>
            <a:r>
              <a:rPr lang="en-US" sz="2600" dirty="0">
                <a:latin typeface="+mj-lt"/>
                <a:cs typeface="Times New Roman" panose="02020603050405020304" pitchFamily="18" charset="0"/>
              </a:rPr>
              <a:t>Determine </a:t>
            </a:r>
            <a:r>
              <a:rPr lang="en-US" sz="2600" i="1" dirty="0">
                <a:latin typeface="+mj-lt"/>
                <a:cs typeface="Times New Roman" panose="02020603050405020304" pitchFamily="18" charset="0"/>
              </a:rPr>
              <a:t>C</a:t>
            </a:r>
            <a:r>
              <a:rPr lang="en-US" sz="2600" i="1" baseline="-25000" dirty="0">
                <a:latin typeface="+mj-lt"/>
                <a:cs typeface="Times New Roman" panose="02020603050405020304" pitchFamily="18" charset="0"/>
              </a:rPr>
              <a:t>r</a:t>
            </a:r>
            <a:r>
              <a:rPr lang="en-US" sz="2600" dirty="0">
                <a:latin typeface="+mj-lt"/>
                <a:cs typeface="Times New Roman" panose="02020603050405020304" pitchFamily="18" charset="0"/>
              </a:rPr>
              <a:t> from unload-reload loops.</a:t>
            </a:r>
          </a:p>
          <a:p>
            <a:pPr lvl="1"/>
            <a:r>
              <a:rPr lang="en-US" sz="2600" dirty="0">
                <a:latin typeface="+mj-lt"/>
                <a:cs typeface="Times New Roman" panose="02020603050405020304" pitchFamily="18" charset="0"/>
              </a:rPr>
              <a:t>Find the stress at </a:t>
            </a:r>
            <a:r>
              <a:rPr lang="en-US" sz="2600" i="1" dirty="0">
                <a:latin typeface="+mj-lt"/>
                <a:cs typeface="Times New Roman" panose="02020603050405020304" pitchFamily="18" charset="0"/>
              </a:rPr>
              <a:t>0.42e</a:t>
            </a:r>
            <a:r>
              <a:rPr lang="en-US" sz="2600" i="1" baseline="-25000" dirty="0">
                <a:latin typeface="+mj-lt"/>
                <a:cs typeface="Times New Roman" panose="02020603050405020304" pitchFamily="18" charset="0"/>
              </a:rPr>
              <a:t>o</a:t>
            </a:r>
            <a:r>
              <a:rPr lang="en-US" sz="2600" dirty="0">
                <a:latin typeface="+mj-lt"/>
                <a:cs typeface="Times New Roman" panose="02020603050405020304" pitchFamily="18" charset="0"/>
              </a:rPr>
              <a:t> where curves meet.</a:t>
            </a:r>
          </a:p>
          <a:p>
            <a:pPr lvl="1"/>
            <a:r>
              <a:rPr lang="en-US" sz="2600" dirty="0">
                <a:latin typeface="+mj-lt"/>
                <a:cs typeface="Times New Roman" panose="02020603050405020304" pitchFamily="18" charset="0"/>
              </a:rPr>
              <a:t>Connect all the points.</a:t>
            </a:r>
          </a:p>
          <a:p>
            <a:pPr lvl="1"/>
            <a:r>
              <a:rPr lang="en-US" sz="2600" dirty="0">
                <a:latin typeface="+mj-lt"/>
                <a:cs typeface="Times New Roman" panose="02020603050405020304" pitchFamily="18" charset="0"/>
              </a:rPr>
              <a:t>Calculate </a:t>
            </a:r>
            <a:r>
              <a:rPr lang="en-US" sz="2600" i="1" dirty="0">
                <a:latin typeface="+mj-lt"/>
                <a:cs typeface="Times New Roman" panose="02020603050405020304" pitchFamily="18" charset="0"/>
                <a:sym typeface="Symbol" panose="05050102010706020507" pitchFamily="18" charset="2"/>
              </a:rPr>
              <a:t></a:t>
            </a:r>
            <a:r>
              <a:rPr lang="en-US" sz="2600" i="1" dirty="0">
                <a:latin typeface="+mj-lt"/>
                <a:cs typeface="Times New Roman" panose="02020603050405020304" pitchFamily="18" charset="0"/>
              </a:rPr>
              <a:t>e</a:t>
            </a:r>
            <a:r>
              <a:rPr lang="en-US" sz="2600" dirty="0">
                <a:latin typeface="+mj-lt"/>
                <a:cs typeface="Times New Roman" panose="02020603050405020304" pitchFamily="18" charset="0"/>
              </a:rPr>
              <a:t> between the curves.</a:t>
            </a:r>
          </a:p>
          <a:p>
            <a:pPr lvl="1"/>
            <a:r>
              <a:rPr lang="en-US" sz="2600" dirty="0">
                <a:latin typeface="+mj-lt"/>
                <a:cs typeface="Times New Roman" panose="02020603050405020304" pitchFamily="18" charset="0"/>
              </a:rPr>
              <a:t>Repeat until you get the most symmetric plot.</a:t>
            </a:r>
          </a:p>
          <a:p>
            <a:r>
              <a:rPr lang="en-US" sz="2600" dirty="0">
                <a:latin typeface="+mj-lt"/>
                <a:cs typeface="Times New Roman" panose="02020603050405020304" pitchFamily="18" charset="0"/>
              </a:rPr>
              <a:t>Concerns</a:t>
            </a:r>
          </a:p>
          <a:p>
            <a:pPr lvl="1"/>
            <a:r>
              <a:rPr lang="en-US" sz="2600" dirty="0">
                <a:latin typeface="+mj-lt"/>
                <a:cs typeface="Times New Roman" panose="02020603050405020304" pitchFamily="18" charset="0"/>
              </a:rPr>
              <a:t>Iterative and time consuming.</a:t>
            </a:r>
          </a:p>
          <a:p>
            <a:pPr lvl="1"/>
            <a:r>
              <a:rPr lang="en-US" sz="2600" dirty="0">
                <a:latin typeface="+mj-lt"/>
                <a:cs typeface="Times New Roman" panose="02020603050405020304" pitchFamily="18" charset="0"/>
              </a:rPr>
              <a:t>Highly dependent on reliable </a:t>
            </a:r>
            <a:r>
              <a:rPr lang="en-US" sz="2600" i="1" dirty="0">
                <a:latin typeface="+mj-lt"/>
                <a:cs typeface="Times New Roman" panose="02020603050405020304" pitchFamily="18" charset="0"/>
              </a:rPr>
              <a:t>C</a:t>
            </a:r>
            <a:r>
              <a:rPr lang="en-US" sz="2600" i="1" baseline="-25000" dirty="0">
                <a:latin typeface="+mj-lt"/>
                <a:cs typeface="Times New Roman" panose="02020603050405020304" pitchFamily="18" charset="0"/>
              </a:rPr>
              <a:t>r</a:t>
            </a:r>
            <a:r>
              <a:rPr lang="en-US" sz="2600" dirty="0">
                <a:latin typeface="+mj-lt"/>
                <a:cs typeface="Times New Roman" panose="02020603050405020304" pitchFamily="18" charset="0"/>
              </a:rPr>
              <a:t> values.</a:t>
            </a:r>
          </a:p>
          <a:p>
            <a:pPr marL="457189" lvl="1" indent="0">
              <a:buNone/>
            </a:pPr>
            <a:endParaRPr lang="en-US" dirty="0">
              <a:latin typeface="Times New Roman" panose="02020603050405020304" pitchFamily="18" charset="0"/>
              <a:cs typeface="Times New Roman" panose="02020603050405020304" pitchFamily="18" charset="0"/>
            </a:endParaRPr>
          </a:p>
        </p:txBody>
      </p:sp>
      <p:pic>
        <p:nvPicPr>
          <p:cNvPr id="5" name="Picture 4">
            <a:extLst>
              <a:ext uri="{FF2B5EF4-FFF2-40B4-BE49-F238E27FC236}">
                <a16:creationId xmlns:a16="http://schemas.microsoft.com/office/drawing/2014/main" id="{794F40BB-14CC-41C1-9026-7EA085D32C69}"/>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7253324" y="626545"/>
            <a:ext cx="3425740" cy="3731098"/>
          </a:xfrm>
          <a:prstGeom prst="rect">
            <a:avLst/>
          </a:prstGeom>
        </p:spPr>
      </p:pic>
      <p:sp>
        <p:nvSpPr>
          <p:cNvPr id="7" name="TextBox 6">
            <a:extLst>
              <a:ext uri="{FF2B5EF4-FFF2-40B4-BE49-F238E27FC236}">
                <a16:creationId xmlns:a16="http://schemas.microsoft.com/office/drawing/2014/main" id="{23003249-691C-43EC-A09A-287799E0D66E}"/>
              </a:ext>
            </a:extLst>
          </p:cNvPr>
          <p:cNvSpPr txBox="1"/>
          <p:nvPr/>
        </p:nvSpPr>
        <p:spPr>
          <a:xfrm>
            <a:off x="8257775" y="366543"/>
            <a:ext cx="1852174" cy="369332"/>
          </a:xfrm>
          <a:prstGeom prst="rect">
            <a:avLst/>
          </a:prstGeom>
          <a:noFill/>
        </p:spPr>
        <p:txBody>
          <a:bodyPr wrap="none" rtlCol="0">
            <a:spAutoFit/>
          </a:bodyPr>
          <a:lstStyle/>
          <a:p>
            <a:r>
              <a:rPr lang="en-US" dirty="0">
                <a:solidFill>
                  <a:schemeClr val="bg2">
                    <a:lumMod val="50000"/>
                  </a:schemeClr>
                </a:solidFill>
              </a:rPr>
              <a:t>Holtz et al. (2011)</a:t>
            </a:r>
          </a:p>
        </p:txBody>
      </p:sp>
      <p:pic>
        <p:nvPicPr>
          <p:cNvPr id="4" name="Picture 3">
            <a:extLst>
              <a:ext uri="{FF2B5EF4-FFF2-40B4-BE49-F238E27FC236}">
                <a16:creationId xmlns:a16="http://schemas.microsoft.com/office/drawing/2014/main" id="{528DF5C7-98F0-45B0-BFC6-1FEC6B53857B}"/>
              </a:ext>
            </a:extLst>
          </p:cNvPr>
          <p:cNvPicPr>
            <a:picLocks noChangeAspect="1"/>
          </p:cNvPicPr>
          <p:nvPr/>
        </p:nvPicPr>
        <p:blipFill>
          <a:blip r:embed="rId4"/>
          <a:stretch>
            <a:fillRect/>
          </a:stretch>
        </p:blipFill>
        <p:spPr>
          <a:xfrm>
            <a:off x="6195322" y="4619410"/>
            <a:ext cx="5541744" cy="1999661"/>
          </a:xfrm>
          <a:prstGeom prst="rect">
            <a:avLst/>
          </a:prstGeom>
        </p:spPr>
      </p:pic>
      <p:sp>
        <p:nvSpPr>
          <p:cNvPr id="6" name="Slide Number Placeholder 5">
            <a:extLst>
              <a:ext uri="{FF2B5EF4-FFF2-40B4-BE49-F238E27FC236}">
                <a16:creationId xmlns:a16="http://schemas.microsoft.com/office/drawing/2014/main" id="{BA5270E6-2BB0-4B31-91F1-1DC19EB39FF8}"/>
              </a:ext>
            </a:extLst>
          </p:cNvPr>
          <p:cNvSpPr>
            <a:spLocks noGrp="1"/>
          </p:cNvSpPr>
          <p:nvPr>
            <p:ph type="sldNum" sz="quarter" idx="12"/>
          </p:nvPr>
        </p:nvSpPr>
        <p:spPr/>
        <p:txBody>
          <a:bodyPr/>
          <a:lstStyle/>
          <a:p>
            <a:fld id="{C7AE4AFB-FEC0-4F29-909E-DE1E918E075B}" type="slidenum">
              <a:rPr lang="en-US" smtClean="0"/>
              <a:t>21</a:t>
            </a:fld>
            <a:endParaRPr lang="en-US" dirty="0"/>
          </a:p>
        </p:txBody>
      </p:sp>
      <p:cxnSp>
        <p:nvCxnSpPr>
          <p:cNvPr id="9" name="Straight Connector 8">
            <a:extLst>
              <a:ext uri="{FF2B5EF4-FFF2-40B4-BE49-F238E27FC236}">
                <a16:creationId xmlns:a16="http://schemas.microsoft.com/office/drawing/2014/main" id="{DA102E70-DFC3-4540-88C2-DF0988FA5E5E}"/>
              </a:ext>
            </a:extLst>
          </p:cNvPr>
          <p:cNvCxnSpPr>
            <a:cxnSpLocks/>
          </p:cNvCxnSpPr>
          <p:nvPr/>
        </p:nvCxnSpPr>
        <p:spPr>
          <a:xfrm>
            <a:off x="8577263" y="845344"/>
            <a:ext cx="0" cy="952500"/>
          </a:xfrm>
          <a:prstGeom prst="line">
            <a:avLst/>
          </a:prstGeom>
          <a:ln w="25400">
            <a:solidFill>
              <a:srgbClr val="FF0000"/>
            </a:solidFill>
            <a:prstDash val="dash"/>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B61149E5-FE53-4CCC-BBE5-503538EA4772}"/>
              </a:ext>
            </a:extLst>
          </p:cNvPr>
          <p:cNvCxnSpPr>
            <a:cxnSpLocks/>
          </p:cNvCxnSpPr>
          <p:nvPr/>
        </p:nvCxnSpPr>
        <p:spPr>
          <a:xfrm>
            <a:off x="9294813" y="845344"/>
            <a:ext cx="0" cy="952500"/>
          </a:xfrm>
          <a:prstGeom prst="line">
            <a:avLst/>
          </a:prstGeom>
          <a:ln w="25400">
            <a:solidFill>
              <a:srgbClr val="FF0000"/>
            </a:solidFill>
            <a:prstDash val="dash"/>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7EDFF946-A8FE-475B-B33F-79286843C897}"/>
              </a:ext>
            </a:extLst>
          </p:cNvPr>
          <p:cNvCxnSpPr>
            <a:cxnSpLocks/>
          </p:cNvCxnSpPr>
          <p:nvPr/>
        </p:nvCxnSpPr>
        <p:spPr>
          <a:xfrm flipH="1" flipV="1">
            <a:off x="9294813" y="1631950"/>
            <a:ext cx="744538" cy="2305050"/>
          </a:xfrm>
          <a:prstGeom prst="line">
            <a:avLst/>
          </a:prstGeom>
          <a:ln w="25400">
            <a:solidFill>
              <a:srgbClr val="FF0000"/>
            </a:solidFill>
            <a:prstDash val="dash"/>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D2CB9BB4-1101-40EC-8825-6DD0E9220BA7}"/>
              </a:ext>
            </a:extLst>
          </p:cNvPr>
          <p:cNvCxnSpPr>
            <a:cxnSpLocks/>
          </p:cNvCxnSpPr>
          <p:nvPr/>
        </p:nvCxnSpPr>
        <p:spPr>
          <a:xfrm flipH="1">
            <a:off x="8939213" y="3836194"/>
            <a:ext cx="1506537" cy="0"/>
          </a:xfrm>
          <a:prstGeom prst="line">
            <a:avLst/>
          </a:prstGeom>
          <a:ln w="25400">
            <a:solidFill>
              <a:srgbClr val="FF0000"/>
            </a:solidFill>
            <a:prstDash val="dash"/>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mc:Choice xmlns:p14="http://schemas.microsoft.com/office/powerpoint/2010/main" Requires="p14">
          <p:contentPart p14:bwMode="auto" r:id="rId5">
            <p14:nvContentPartPr>
              <p14:cNvPr id="19" name="Ink 18">
                <a:extLst>
                  <a:ext uri="{FF2B5EF4-FFF2-40B4-BE49-F238E27FC236}">
                    <a16:creationId xmlns:a16="http://schemas.microsoft.com/office/drawing/2014/main" id="{2247C7B2-4851-4174-AC99-244E6D066A31}"/>
                  </a:ext>
                </a:extLst>
              </p14:cNvPr>
              <p14:cNvContentPartPr/>
              <p14:nvPr/>
            </p14:nvContentPartPr>
            <p14:xfrm>
              <a:off x="7645240" y="3699900"/>
              <a:ext cx="492480" cy="30960"/>
            </p14:xfrm>
          </p:contentPart>
        </mc:Choice>
        <mc:Fallback>
          <p:pic>
            <p:nvPicPr>
              <p:cNvPr id="19" name="Ink 18">
                <a:extLst>
                  <a:ext uri="{FF2B5EF4-FFF2-40B4-BE49-F238E27FC236}">
                    <a16:creationId xmlns:a16="http://schemas.microsoft.com/office/drawing/2014/main" id="{2247C7B2-4851-4174-AC99-244E6D066A31}"/>
                  </a:ext>
                </a:extLst>
              </p:cNvPr>
              <p:cNvPicPr/>
              <p:nvPr/>
            </p:nvPicPr>
            <p:blipFill>
              <a:blip r:embed="rId6"/>
              <a:stretch>
                <a:fillRect/>
              </a:stretch>
            </p:blipFill>
            <p:spPr>
              <a:xfrm>
                <a:off x="7591240" y="3592260"/>
                <a:ext cx="600120" cy="246600"/>
              </a:xfrm>
              <a:prstGeom prst="rect">
                <a:avLst/>
              </a:prstGeom>
            </p:spPr>
          </p:pic>
        </mc:Fallback>
      </mc:AlternateContent>
      <mc:AlternateContent xmlns:mc="http://schemas.openxmlformats.org/markup-compatibility/2006">
        <mc:Choice xmlns:p14="http://schemas.microsoft.com/office/powerpoint/2010/main" Requires="p14">
          <p:contentPart p14:bwMode="auto" r:id="rId7">
            <p14:nvContentPartPr>
              <p14:cNvPr id="20" name="Ink 19">
                <a:extLst>
                  <a:ext uri="{FF2B5EF4-FFF2-40B4-BE49-F238E27FC236}">
                    <a16:creationId xmlns:a16="http://schemas.microsoft.com/office/drawing/2014/main" id="{14A673E8-A698-42A4-8434-60CF4EB6502D}"/>
                  </a:ext>
                </a:extLst>
              </p14:cNvPr>
              <p14:cNvContentPartPr/>
              <p14:nvPr/>
            </p14:nvContentPartPr>
            <p14:xfrm>
              <a:off x="8695932" y="986548"/>
              <a:ext cx="145800" cy="14040"/>
            </p14:xfrm>
          </p:contentPart>
        </mc:Choice>
        <mc:Fallback>
          <p:pic>
            <p:nvPicPr>
              <p:cNvPr id="20" name="Ink 19">
                <a:extLst>
                  <a:ext uri="{FF2B5EF4-FFF2-40B4-BE49-F238E27FC236}">
                    <a16:creationId xmlns:a16="http://schemas.microsoft.com/office/drawing/2014/main" id="{14A673E8-A698-42A4-8434-60CF4EB6502D}"/>
                  </a:ext>
                </a:extLst>
              </p:cNvPr>
              <p:cNvPicPr/>
              <p:nvPr/>
            </p:nvPicPr>
            <p:blipFill>
              <a:blip r:embed="rId8"/>
              <a:stretch>
                <a:fillRect/>
              </a:stretch>
            </p:blipFill>
            <p:spPr>
              <a:xfrm>
                <a:off x="8641932" y="878548"/>
                <a:ext cx="253440" cy="229680"/>
              </a:xfrm>
              <a:prstGeom prst="rect">
                <a:avLst/>
              </a:prstGeom>
            </p:spPr>
          </p:pic>
        </mc:Fallback>
      </mc:AlternateContent>
      <mc:AlternateContent xmlns:mc="http://schemas.openxmlformats.org/markup-compatibility/2006">
        <mc:Choice xmlns:p14="http://schemas.microsoft.com/office/powerpoint/2010/main" Requires="p14">
          <p:contentPart p14:bwMode="auto" r:id="rId9">
            <p14:nvContentPartPr>
              <p14:cNvPr id="21" name="Ink 20">
                <a:extLst>
                  <a:ext uri="{FF2B5EF4-FFF2-40B4-BE49-F238E27FC236}">
                    <a16:creationId xmlns:a16="http://schemas.microsoft.com/office/drawing/2014/main" id="{91FD7E94-5BB1-4E61-AABD-E925FDF500AF}"/>
                  </a:ext>
                </a:extLst>
              </p14:cNvPr>
              <p14:cNvContentPartPr/>
              <p14:nvPr/>
            </p14:nvContentPartPr>
            <p14:xfrm>
              <a:off x="9372160" y="1009260"/>
              <a:ext cx="82800" cy="12600"/>
            </p14:xfrm>
          </p:contentPart>
        </mc:Choice>
        <mc:Fallback>
          <p:pic>
            <p:nvPicPr>
              <p:cNvPr id="21" name="Ink 20">
                <a:extLst>
                  <a:ext uri="{FF2B5EF4-FFF2-40B4-BE49-F238E27FC236}">
                    <a16:creationId xmlns:a16="http://schemas.microsoft.com/office/drawing/2014/main" id="{91FD7E94-5BB1-4E61-AABD-E925FDF500AF}"/>
                  </a:ext>
                </a:extLst>
              </p:cNvPr>
              <p:cNvPicPr/>
              <p:nvPr/>
            </p:nvPicPr>
            <p:blipFill>
              <a:blip r:embed="rId10"/>
              <a:stretch>
                <a:fillRect/>
              </a:stretch>
            </p:blipFill>
            <p:spPr>
              <a:xfrm>
                <a:off x="9318520" y="901620"/>
                <a:ext cx="190440" cy="228240"/>
              </a:xfrm>
              <a:prstGeom prst="rect">
                <a:avLst/>
              </a:prstGeom>
            </p:spPr>
          </p:pic>
        </mc:Fallback>
      </mc:AlternateContent>
      <p:cxnSp>
        <p:nvCxnSpPr>
          <p:cNvPr id="22" name="Straight Connector 21">
            <a:extLst>
              <a:ext uri="{FF2B5EF4-FFF2-40B4-BE49-F238E27FC236}">
                <a16:creationId xmlns:a16="http://schemas.microsoft.com/office/drawing/2014/main" id="{5D9C70AB-452C-48DB-B095-E28B735C5E6F}"/>
              </a:ext>
            </a:extLst>
          </p:cNvPr>
          <p:cNvCxnSpPr>
            <a:cxnSpLocks/>
          </p:cNvCxnSpPr>
          <p:nvPr/>
        </p:nvCxnSpPr>
        <p:spPr>
          <a:xfrm>
            <a:off x="8257775" y="1458203"/>
            <a:ext cx="1434706" cy="326186"/>
          </a:xfrm>
          <a:prstGeom prst="line">
            <a:avLst/>
          </a:prstGeom>
          <a:ln w="25400">
            <a:solidFill>
              <a:srgbClr val="FF0000"/>
            </a:solidFill>
            <a:prstDash val="dash"/>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78B4601B-A6E5-4809-B465-7DB45FDC16A3}"/>
              </a:ext>
            </a:extLst>
          </p:cNvPr>
          <p:cNvCxnSpPr>
            <a:cxnSpLocks/>
          </p:cNvCxnSpPr>
          <p:nvPr/>
        </p:nvCxnSpPr>
        <p:spPr>
          <a:xfrm>
            <a:off x="8577263" y="1079557"/>
            <a:ext cx="717550" cy="171705"/>
          </a:xfrm>
          <a:prstGeom prst="line">
            <a:avLst/>
          </a:prstGeom>
          <a:ln w="2540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F2ABB66B-B9D9-49BD-B5E0-6E9E32EE48C1}"/>
              </a:ext>
            </a:extLst>
          </p:cNvPr>
          <p:cNvCxnSpPr>
            <a:cxnSpLocks/>
          </p:cNvCxnSpPr>
          <p:nvPr/>
        </p:nvCxnSpPr>
        <p:spPr>
          <a:xfrm flipH="1" flipV="1">
            <a:off x="9294813" y="1251262"/>
            <a:ext cx="717156" cy="2584932"/>
          </a:xfrm>
          <a:prstGeom prst="line">
            <a:avLst/>
          </a:prstGeom>
          <a:ln w="25400">
            <a:solidFill>
              <a:srgbClr val="00B05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461843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0"/>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3"/>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4"/>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7"/>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9"/>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2"/>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1"/>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3"/>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3">
                                            <p:txEl>
                                              <p:pRg st="8" end="8"/>
                                            </p:txEl>
                                          </p:spTgt>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3">
                                            <p:txEl>
                                              <p:pRg st="9" end="9"/>
                                            </p:txEl>
                                          </p:spTgt>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aphicFrame>
        <p:nvGraphicFramePr>
          <p:cNvPr id="5" name="Content Placeholder 2">
            <a:extLst>
              <a:ext uri="{FF2B5EF4-FFF2-40B4-BE49-F238E27FC236}">
                <a16:creationId xmlns:a16="http://schemas.microsoft.com/office/drawing/2014/main" id="{79A1E3B8-D8F9-476F-854D-F45EF8CFFAFB}"/>
              </a:ext>
            </a:extLst>
          </p:cNvPr>
          <p:cNvGraphicFramePr>
            <a:graphicFrameLocks noGrp="1"/>
          </p:cNvGraphicFramePr>
          <p:nvPr>
            <p:ph sz="half" idx="2"/>
            <p:extLst>
              <p:ext uri="{D42A27DB-BD31-4B8C-83A1-F6EECF244321}">
                <p14:modId xmlns:p14="http://schemas.microsoft.com/office/powerpoint/2010/main" val="1964914252"/>
              </p:ext>
            </p:extLst>
          </p:nvPr>
        </p:nvGraphicFramePr>
        <p:xfrm>
          <a:off x="5248275" y="666750"/>
          <a:ext cx="6105525" cy="55245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2" name="Title 1">
            <a:extLst>
              <a:ext uri="{FF2B5EF4-FFF2-40B4-BE49-F238E27FC236}">
                <a16:creationId xmlns:a16="http://schemas.microsoft.com/office/drawing/2014/main" id="{0BF6B015-678A-42CF-BC3A-A49177D9054C}"/>
              </a:ext>
            </a:extLst>
          </p:cNvPr>
          <p:cNvSpPr>
            <a:spLocks noGrp="1"/>
          </p:cNvSpPr>
          <p:nvPr>
            <p:ph type="title" idx="4294967295"/>
          </p:nvPr>
        </p:nvSpPr>
        <p:spPr>
          <a:xfrm>
            <a:off x="425079" y="2103437"/>
            <a:ext cx="3600635" cy="1325563"/>
          </a:xfrm>
        </p:spPr>
        <p:txBody>
          <a:bodyPr>
            <a:normAutofit/>
          </a:bodyPr>
          <a:lstStyle/>
          <a:p>
            <a:pPr algn="ctr"/>
            <a:r>
              <a:rPr lang="en-US" sz="4000" dirty="0">
                <a:solidFill>
                  <a:srgbClr val="FFFFFF"/>
                </a:solidFill>
                <a:latin typeface="+mj-lt"/>
                <a:cs typeface="Times New Roman" panose="02020603050405020304" pitchFamily="18" charset="0"/>
              </a:rPr>
              <a:t>Empirical Correlations	</a:t>
            </a:r>
          </a:p>
        </p:txBody>
      </p:sp>
      <p:sp>
        <p:nvSpPr>
          <p:cNvPr id="3" name="Slide Number Placeholder 2">
            <a:extLst>
              <a:ext uri="{FF2B5EF4-FFF2-40B4-BE49-F238E27FC236}">
                <a16:creationId xmlns:a16="http://schemas.microsoft.com/office/drawing/2014/main" id="{A7EBD532-A788-40D2-A9D7-242711A4BA84}"/>
              </a:ext>
            </a:extLst>
          </p:cNvPr>
          <p:cNvSpPr>
            <a:spLocks noGrp="1"/>
          </p:cNvSpPr>
          <p:nvPr>
            <p:ph type="sldNum" sz="quarter" idx="12"/>
          </p:nvPr>
        </p:nvSpPr>
        <p:spPr/>
        <p:txBody>
          <a:bodyPr/>
          <a:lstStyle/>
          <a:p>
            <a:fld id="{C7AE4AFB-FEC0-4F29-909E-DE1E918E075B}" type="slidenum">
              <a:rPr lang="en-US" smtClean="0"/>
              <a:t>22</a:t>
            </a:fld>
            <a:endParaRPr lang="en-US"/>
          </a:p>
        </p:txBody>
      </p:sp>
    </p:spTree>
    <p:extLst>
      <p:ext uri="{BB962C8B-B14F-4D97-AF65-F5344CB8AC3E}">
        <p14:creationId xmlns:p14="http://schemas.microsoft.com/office/powerpoint/2010/main" val="331950842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7">
            <a:extLst>
              <a:ext uri="{FF2B5EF4-FFF2-40B4-BE49-F238E27FC236}">
                <a16:creationId xmlns:a16="http://schemas.microsoft.com/office/drawing/2014/main" id="{8136556F-946A-4A56-AC98-61DFB4E97A92}"/>
              </a:ext>
            </a:extLst>
          </p:cNvPr>
          <p:cNvSpPr>
            <a:spLocks noGrp="1"/>
          </p:cNvSpPr>
          <p:nvPr>
            <p:ph idx="1"/>
          </p:nvPr>
        </p:nvSpPr>
        <p:spPr/>
        <p:txBody>
          <a:bodyPr>
            <a:normAutofit/>
          </a:bodyPr>
          <a:lstStyle/>
          <a:p>
            <a:r>
              <a:rPr lang="en-US" sz="2800" dirty="0">
                <a:latin typeface="+mj-lt"/>
                <a:cs typeface="Times New Roman" panose="02020603050405020304" pitchFamily="18" charset="0"/>
              </a:rPr>
              <a:t>Compression index is defined as the average slope of the virgin compression portion of the </a:t>
            </a:r>
            <a:r>
              <a:rPr lang="en-US" sz="2800" i="1" dirty="0" err="1">
                <a:latin typeface="+mj-lt"/>
                <a:cs typeface="Times New Roman" panose="02020603050405020304" pitchFamily="18" charset="0"/>
              </a:rPr>
              <a:t>e-log</a:t>
            </a:r>
            <a:r>
              <a:rPr lang="en-US" sz="2800" i="1" dirty="0" err="1">
                <a:cs typeface="Times New Roman" panose="02020603050405020304" pitchFamily="18" charset="0"/>
                <a:sym typeface="Symbol" panose="05050102010706020507" pitchFamily="18" charset="2"/>
              </a:rPr>
              <a:t></a:t>
            </a:r>
            <a:r>
              <a:rPr lang="en-US" sz="2800" i="1" dirty="0" err="1">
                <a:latin typeface="+mj-lt"/>
                <a:cs typeface="Times New Roman" panose="02020603050405020304" pitchFamily="18" charset="0"/>
              </a:rPr>
              <a:t>’</a:t>
            </a:r>
            <a:r>
              <a:rPr lang="en-US" sz="2800" i="1" baseline="-25000" dirty="0" err="1">
                <a:latin typeface="+mj-lt"/>
                <a:cs typeface="Times New Roman" panose="02020603050405020304" pitchFamily="18" charset="0"/>
              </a:rPr>
              <a:t>v</a:t>
            </a:r>
            <a:r>
              <a:rPr lang="en-US" sz="2800" i="1" dirty="0">
                <a:latin typeface="+mj-lt"/>
                <a:cs typeface="Times New Roman" panose="02020603050405020304" pitchFamily="18" charset="0"/>
              </a:rPr>
              <a:t> </a:t>
            </a:r>
            <a:r>
              <a:rPr lang="en-US" sz="2800" dirty="0">
                <a:latin typeface="+mj-lt"/>
                <a:cs typeface="Times New Roman" panose="02020603050405020304" pitchFamily="18" charset="0"/>
              </a:rPr>
              <a:t>curve.</a:t>
            </a:r>
          </a:p>
          <a:p>
            <a:r>
              <a:rPr lang="en-US" sz="2800" dirty="0">
                <a:latin typeface="+mj-lt"/>
                <a:cs typeface="Times New Roman" panose="02020603050405020304" pitchFamily="18" charset="0"/>
              </a:rPr>
              <a:t>Many empirical correlation have been developed for determination of </a:t>
            </a:r>
            <a:r>
              <a:rPr lang="en-US" sz="2800" i="1" dirty="0">
                <a:latin typeface="+mj-lt"/>
                <a:cs typeface="Times New Roman" panose="02020603050405020304" pitchFamily="18" charset="0"/>
              </a:rPr>
              <a:t>C</a:t>
            </a:r>
            <a:r>
              <a:rPr lang="en-US" sz="2800" i="1" baseline="-25000" dirty="0">
                <a:latin typeface="+mj-lt"/>
                <a:cs typeface="Times New Roman" panose="02020603050405020304" pitchFamily="18" charset="0"/>
              </a:rPr>
              <a:t>c</a:t>
            </a:r>
            <a:r>
              <a:rPr lang="en-US" sz="2800" dirty="0">
                <a:latin typeface="+mj-lt"/>
                <a:cs typeface="Times New Roman" panose="02020603050405020304" pitchFamily="18" charset="0"/>
              </a:rPr>
              <a:t> from index parameters.</a:t>
            </a:r>
          </a:p>
          <a:p>
            <a:r>
              <a:rPr lang="en-US" sz="2800" dirty="0">
                <a:latin typeface="+mj-lt"/>
                <a:cs typeface="Times New Roman" panose="02020603050405020304" pitchFamily="18" charset="0"/>
              </a:rPr>
              <a:t>Most of these equations are derived from inorganic soil data.</a:t>
            </a:r>
          </a:p>
          <a:p>
            <a:pPr>
              <a:buFont typeface="Arial" panose="020B0604020202020204" pitchFamily="34" charset="0"/>
              <a:buChar char="•"/>
            </a:pPr>
            <a:r>
              <a:rPr lang="en-US" sz="2800" b="1" dirty="0">
                <a:latin typeface="+mj-lt"/>
                <a:cs typeface="Times New Roman" panose="02020603050405020304" pitchFamily="18" charset="0"/>
              </a:rPr>
              <a:t>Effects of sample disturbance?</a:t>
            </a:r>
          </a:p>
        </p:txBody>
      </p:sp>
      <p:sp>
        <p:nvSpPr>
          <p:cNvPr id="5" name="Title 1">
            <a:extLst>
              <a:ext uri="{FF2B5EF4-FFF2-40B4-BE49-F238E27FC236}">
                <a16:creationId xmlns:a16="http://schemas.microsoft.com/office/drawing/2014/main" id="{3649D5A5-27BC-474E-AC38-931BABFA8B34}"/>
              </a:ext>
            </a:extLst>
          </p:cNvPr>
          <p:cNvSpPr txBox="1">
            <a:spLocks/>
          </p:cNvSpPr>
          <p:nvPr/>
        </p:nvSpPr>
        <p:spPr>
          <a:xfrm>
            <a:off x="838200" y="440738"/>
            <a:ext cx="10515600" cy="994764"/>
          </a:xfrm>
          <a:prstGeom prst="rect">
            <a:avLst/>
          </a:prstGeom>
        </p:spPr>
        <p:txBody>
          <a:bodyPr vert="horz" lIns="91440" tIns="45720" rIns="91440" bIns="45720" rtlCol="0" anchor="b">
            <a:normAutofit/>
          </a:bodyPr>
          <a:lstStyle>
            <a:lvl1pPr algn="l" defTabSz="914377" rtl="0" eaLnBrk="1" latinLnBrk="0" hangingPunct="1">
              <a:lnSpc>
                <a:spcPct val="90000"/>
              </a:lnSpc>
              <a:spcBef>
                <a:spcPct val="0"/>
              </a:spcBef>
              <a:buNone/>
              <a:defRPr sz="3200" kern="1200">
                <a:solidFill>
                  <a:srgbClr val="013F62"/>
                </a:solidFill>
                <a:latin typeface="Arial" panose="020B0604020202020204" pitchFamily="34" charset="0"/>
                <a:ea typeface="+mj-ea"/>
                <a:cs typeface="Arial" panose="020B0604020202020204" pitchFamily="34" charset="0"/>
              </a:defRPr>
            </a:lvl1pPr>
          </a:lstStyle>
          <a:p>
            <a:r>
              <a:rPr lang="en-US" dirty="0">
                <a:latin typeface="+mj-lt"/>
                <a:cs typeface="Times New Roman" panose="02020603050405020304" pitchFamily="18" charset="0"/>
              </a:rPr>
              <a:t>Compression Index (C</a:t>
            </a:r>
            <a:r>
              <a:rPr lang="en-US" baseline="-25000" dirty="0">
                <a:latin typeface="+mj-lt"/>
                <a:cs typeface="Times New Roman" panose="02020603050405020304" pitchFamily="18" charset="0"/>
              </a:rPr>
              <a:t>c</a:t>
            </a:r>
            <a:r>
              <a:rPr lang="en-US" dirty="0">
                <a:latin typeface="+mj-lt"/>
                <a:cs typeface="Times New Roman" panose="02020603050405020304" pitchFamily="18" charset="0"/>
              </a:rPr>
              <a:t>)</a:t>
            </a:r>
            <a:endParaRPr lang="en-US" sz="4800" dirty="0">
              <a:solidFill>
                <a:srgbClr val="FF0000"/>
              </a:solidFill>
              <a:latin typeface="+mj-lt"/>
              <a:cs typeface="Times New Roman" panose="02020603050405020304" pitchFamily="18" charset="0"/>
            </a:endParaRPr>
          </a:p>
        </p:txBody>
      </p:sp>
      <p:sp>
        <p:nvSpPr>
          <p:cNvPr id="2" name="Slide Number Placeholder 1">
            <a:extLst>
              <a:ext uri="{FF2B5EF4-FFF2-40B4-BE49-F238E27FC236}">
                <a16:creationId xmlns:a16="http://schemas.microsoft.com/office/drawing/2014/main" id="{82D1DECE-3691-4170-9310-A5CD630F54C6}"/>
              </a:ext>
            </a:extLst>
          </p:cNvPr>
          <p:cNvSpPr>
            <a:spLocks noGrp="1"/>
          </p:cNvSpPr>
          <p:nvPr>
            <p:ph type="sldNum" sz="quarter" idx="12"/>
          </p:nvPr>
        </p:nvSpPr>
        <p:spPr/>
        <p:txBody>
          <a:bodyPr/>
          <a:lstStyle/>
          <a:p>
            <a:fld id="{C7AE4AFB-FEC0-4F29-909E-DE1E918E075B}" type="slidenum">
              <a:rPr lang="en-US" smtClean="0"/>
              <a:t>23</a:t>
            </a:fld>
            <a:endParaRPr lang="en-US" dirty="0"/>
          </a:p>
        </p:txBody>
      </p:sp>
    </p:spTree>
    <p:extLst>
      <p:ext uri="{BB962C8B-B14F-4D97-AF65-F5344CB8AC3E}">
        <p14:creationId xmlns:p14="http://schemas.microsoft.com/office/powerpoint/2010/main" val="170516890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aphicFrame>
        <p:nvGraphicFramePr>
          <p:cNvPr id="12" name="Content Placeholder 11">
            <a:extLst>
              <a:ext uri="{FF2B5EF4-FFF2-40B4-BE49-F238E27FC236}">
                <a16:creationId xmlns:a16="http://schemas.microsoft.com/office/drawing/2014/main" id="{33B56E56-2267-442B-8DDE-7DFBA1893ADA}"/>
              </a:ext>
            </a:extLst>
          </p:cNvPr>
          <p:cNvGraphicFramePr>
            <a:graphicFrameLocks noGrp="1"/>
          </p:cNvGraphicFramePr>
          <p:nvPr>
            <p:ph sz="half" idx="2"/>
            <p:extLst>
              <p:ext uri="{D42A27DB-BD31-4B8C-83A1-F6EECF244321}">
                <p14:modId xmlns:p14="http://schemas.microsoft.com/office/powerpoint/2010/main" val="1694747331"/>
              </p:ext>
            </p:extLst>
          </p:nvPr>
        </p:nvGraphicFramePr>
        <p:xfrm>
          <a:off x="5248275" y="666750"/>
          <a:ext cx="6105526" cy="4396746"/>
        </p:xfrm>
        <a:graphic>
          <a:graphicData uri="http://schemas.openxmlformats.org/drawingml/2006/table">
            <a:tbl>
              <a:tblPr firstRow="1" firstCol="1" bandRow="1">
                <a:tableStyleId>{5940675A-B579-460E-94D1-54222C63F5DA}</a:tableStyleId>
              </a:tblPr>
              <a:tblGrid>
                <a:gridCol w="3263858">
                  <a:extLst>
                    <a:ext uri="{9D8B030D-6E8A-4147-A177-3AD203B41FA5}">
                      <a16:colId xmlns:a16="http://schemas.microsoft.com/office/drawing/2014/main" val="2503780703"/>
                    </a:ext>
                  </a:extLst>
                </a:gridCol>
                <a:gridCol w="2841668">
                  <a:extLst>
                    <a:ext uri="{9D8B030D-6E8A-4147-A177-3AD203B41FA5}">
                      <a16:colId xmlns:a16="http://schemas.microsoft.com/office/drawing/2014/main" val="3707079804"/>
                    </a:ext>
                  </a:extLst>
                </a:gridCol>
              </a:tblGrid>
              <a:tr h="255378">
                <a:tc>
                  <a:txBody>
                    <a:bodyPr/>
                    <a:lstStyle/>
                    <a:p>
                      <a:pPr marL="54610" marR="0" indent="-8890" algn="ctr">
                        <a:lnSpc>
                          <a:spcPct val="125000"/>
                        </a:lnSpc>
                        <a:spcBef>
                          <a:spcPts val="1200"/>
                        </a:spcBef>
                        <a:spcAft>
                          <a:spcPts val="0"/>
                        </a:spcAft>
                      </a:pPr>
                      <a:r>
                        <a:rPr lang="en-US" sz="1300" b="1" dirty="0">
                          <a:solidFill>
                            <a:schemeClr val="bg1"/>
                          </a:solidFill>
                          <a:effectLst/>
                          <a:latin typeface="+mj-lt"/>
                          <a:cs typeface="Times New Roman" panose="02020603050405020304" pitchFamily="18" charset="0"/>
                        </a:rPr>
                        <a:t>Equation</a:t>
                      </a:r>
                      <a:endParaRPr lang="en-US" sz="1300" b="1" dirty="0">
                        <a:solidFill>
                          <a:schemeClr val="bg1"/>
                        </a:solidFill>
                        <a:effectLst/>
                        <a:latin typeface="+mj-lt"/>
                        <a:ea typeface="Georgia" panose="02040502050405020303" pitchFamily="18" charset="0"/>
                        <a:cs typeface="Times New Roman" panose="02020603050405020304" pitchFamily="18" charset="0"/>
                      </a:endParaRPr>
                    </a:p>
                  </a:txBody>
                  <a:tcPr marL="42184" marR="42184"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13F62"/>
                    </a:solidFill>
                  </a:tcPr>
                </a:tc>
                <a:tc>
                  <a:txBody>
                    <a:bodyPr/>
                    <a:lstStyle/>
                    <a:p>
                      <a:pPr marL="19050" marR="0" indent="0" algn="ctr">
                        <a:lnSpc>
                          <a:spcPct val="125000"/>
                        </a:lnSpc>
                        <a:spcBef>
                          <a:spcPts val="0"/>
                        </a:spcBef>
                        <a:spcAft>
                          <a:spcPts val="0"/>
                        </a:spcAft>
                      </a:pPr>
                      <a:r>
                        <a:rPr lang="en-US" sz="1300" b="1" dirty="0">
                          <a:solidFill>
                            <a:schemeClr val="bg1"/>
                          </a:solidFill>
                          <a:effectLst/>
                          <a:latin typeface="+mj-lt"/>
                          <a:cs typeface="Times New Roman" panose="02020603050405020304" pitchFamily="18" charset="0"/>
                        </a:rPr>
                        <a:t>Reference</a:t>
                      </a:r>
                      <a:endParaRPr lang="en-US" sz="1300" b="1" dirty="0">
                        <a:solidFill>
                          <a:schemeClr val="bg1"/>
                        </a:solidFill>
                        <a:effectLst/>
                        <a:latin typeface="+mj-lt"/>
                        <a:ea typeface="Georgia" panose="02040502050405020303" pitchFamily="18" charset="0"/>
                        <a:cs typeface="Times New Roman" panose="02020603050405020304" pitchFamily="18" charset="0"/>
                      </a:endParaRPr>
                    </a:p>
                  </a:txBody>
                  <a:tcPr marL="42184" marR="42184"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13F62"/>
                    </a:solidFill>
                  </a:tcPr>
                </a:tc>
                <a:extLst>
                  <a:ext uri="{0D108BD9-81ED-4DB2-BD59-A6C34878D82A}">
                    <a16:rowId xmlns:a16="http://schemas.microsoft.com/office/drawing/2014/main" val="2303393170"/>
                  </a:ext>
                </a:extLst>
              </a:tr>
              <a:tr h="295812">
                <a:tc>
                  <a:txBody>
                    <a:bodyPr/>
                    <a:lstStyle/>
                    <a:p>
                      <a:pPr marL="54610" marR="0" indent="-8890" algn="ctr">
                        <a:lnSpc>
                          <a:spcPct val="125000"/>
                        </a:lnSpc>
                        <a:spcBef>
                          <a:spcPts val="1200"/>
                        </a:spcBef>
                        <a:spcAft>
                          <a:spcPts val="0"/>
                        </a:spcAft>
                      </a:pPr>
                      <a:r>
                        <a:rPr lang="en-US" sz="1300" dirty="0">
                          <a:effectLst/>
                          <a:latin typeface="+mj-lt"/>
                          <a:cs typeface="Times New Roman" panose="02020603050405020304" pitchFamily="18" charset="0"/>
                        </a:rPr>
                        <a:t>C</a:t>
                      </a:r>
                      <a:r>
                        <a:rPr lang="en-US" sz="1300" baseline="-25000" dirty="0">
                          <a:effectLst/>
                          <a:latin typeface="+mj-lt"/>
                          <a:cs typeface="Times New Roman" panose="02020603050405020304" pitchFamily="18" charset="0"/>
                        </a:rPr>
                        <a:t>c</a:t>
                      </a:r>
                      <a:r>
                        <a:rPr lang="en-US" sz="1300" dirty="0">
                          <a:effectLst/>
                          <a:latin typeface="+mj-lt"/>
                          <a:cs typeface="Times New Roman" panose="02020603050405020304" pitchFamily="18" charset="0"/>
                        </a:rPr>
                        <a:t>=0.54 (e</a:t>
                      </a:r>
                      <a:r>
                        <a:rPr lang="en-US" sz="1300" baseline="-25000" dirty="0">
                          <a:effectLst/>
                          <a:latin typeface="+mj-lt"/>
                          <a:cs typeface="Times New Roman" panose="02020603050405020304" pitchFamily="18" charset="0"/>
                        </a:rPr>
                        <a:t>0</a:t>
                      </a:r>
                      <a:r>
                        <a:rPr lang="en-US" sz="1300" dirty="0">
                          <a:effectLst/>
                          <a:latin typeface="+mj-lt"/>
                          <a:cs typeface="Times New Roman" panose="02020603050405020304" pitchFamily="18" charset="0"/>
                        </a:rPr>
                        <a:t>-0.35)</a:t>
                      </a:r>
                      <a:endParaRPr lang="en-US" sz="1300" dirty="0">
                        <a:effectLst/>
                        <a:latin typeface="+mj-lt"/>
                        <a:ea typeface="Georgia" panose="02040502050405020303" pitchFamily="18" charset="0"/>
                        <a:cs typeface="Times New Roman" panose="02020603050405020304" pitchFamily="18" charset="0"/>
                      </a:endParaRPr>
                    </a:p>
                  </a:txBody>
                  <a:tcPr marL="42184" marR="42184" marT="20217" marB="20217"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19050" marR="0" indent="0" algn="ctr">
                        <a:lnSpc>
                          <a:spcPct val="125000"/>
                        </a:lnSpc>
                        <a:spcBef>
                          <a:spcPts val="0"/>
                        </a:spcBef>
                        <a:spcAft>
                          <a:spcPts val="0"/>
                        </a:spcAft>
                      </a:pPr>
                      <a:r>
                        <a:rPr lang="en-US" sz="1300" u="none">
                          <a:effectLst/>
                          <a:latin typeface="+mj-lt"/>
                          <a:cs typeface="Times New Roman" panose="02020603050405020304" pitchFamily="18" charset="0"/>
                        </a:rPr>
                        <a:t>Nishida (1956)</a:t>
                      </a:r>
                      <a:endParaRPr lang="en-US" sz="1300" u="none">
                        <a:effectLst/>
                        <a:latin typeface="+mj-lt"/>
                        <a:ea typeface="Georgia" panose="02040502050405020303" pitchFamily="18" charset="0"/>
                        <a:cs typeface="Times New Roman" panose="02020603050405020304" pitchFamily="18" charset="0"/>
                      </a:endParaRPr>
                    </a:p>
                  </a:txBody>
                  <a:tcPr marL="42184" marR="42184" marT="20217" marB="20217"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099345103"/>
                  </a:ext>
                </a:extLst>
              </a:tr>
              <a:tr h="295812">
                <a:tc>
                  <a:txBody>
                    <a:bodyPr/>
                    <a:lstStyle/>
                    <a:p>
                      <a:pPr marL="54610" marR="0" indent="-8890" algn="ctr">
                        <a:lnSpc>
                          <a:spcPct val="125000"/>
                        </a:lnSpc>
                        <a:spcBef>
                          <a:spcPts val="1200"/>
                        </a:spcBef>
                        <a:spcAft>
                          <a:spcPts val="0"/>
                        </a:spcAft>
                      </a:pPr>
                      <a:r>
                        <a:rPr lang="en-US" sz="1300" dirty="0">
                          <a:effectLst/>
                          <a:latin typeface="+mj-lt"/>
                          <a:cs typeface="Times New Roman" panose="02020603050405020304" pitchFamily="18" charset="0"/>
                        </a:rPr>
                        <a:t>C</a:t>
                      </a:r>
                      <a:r>
                        <a:rPr lang="en-US" sz="1300" baseline="-25000" dirty="0">
                          <a:effectLst/>
                          <a:latin typeface="+mj-lt"/>
                          <a:cs typeface="Times New Roman" panose="02020603050405020304" pitchFamily="18" charset="0"/>
                        </a:rPr>
                        <a:t>c</a:t>
                      </a:r>
                      <a:r>
                        <a:rPr lang="en-US" sz="1300" dirty="0">
                          <a:effectLst/>
                          <a:latin typeface="+mj-lt"/>
                          <a:cs typeface="Times New Roman" panose="02020603050405020304" pitchFamily="18" charset="0"/>
                        </a:rPr>
                        <a:t>=0.0115 </a:t>
                      </a:r>
                      <a:r>
                        <a:rPr lang="en-US" sz="1300" dirty="0" err="1">
                          <a:effectLst/>
                          <a:latin typeface="+mj-lt"/>
                          <a:cs typeface="Times New Roman" panose="02020603050405020304" pitchFamily="18" charset="0"/>
                        </a:rPr>
                        <a:t>w</a:t>
                      </a:r>
                      <a:r>
                        <a:rPr lang="en-US" sz="1300" baseline="-25000" dirty="0" err="1">
                          <a:effectLst/>
                          <a:latin typeface="+mj-lt"/>
                          <a:cs typeface="Times New Roman" panose="02020603050405020304" pitchFamily="18" charset="0"/>
                        </a:rPr>
                        <a:t>n</a:t>
                      </a:r>
                      <a:endParaRPr lang="en-US" sz="1300" dirty="0">
                        <a:effectLst/>
                        <a:latin typeface="+mj-lt"/>
                        <a:ea typeface="Georgia" panose="02040502050405020303" pitchFamily="18" charset="0"/>
                        <a:cs typeface="Times New Roman" panose="02020603050405020304" pitchFamily="18" charset="0"/>
                      </a:endParaRPr>
                    </a:p>
                  </a:txBody>
                  <a:tcPr marL="42184" marR="42184" marT="20217" marB="20217"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19050" marR="0" indent="0" algn="ctr">
                        <a:lnSpc>
                          <a:spcPct val="125000"/>
                        </a:lnSpc>
                        <a:spcBef>
                          <a:spcPts val="0"/>
                        </a:spcBef>
                        <a:spcAft>
                          <a:spcPts val="0"/>
                        </a:spcAft>
                      </a:pPr>
                      <a:r>
                        <a:rPr lang="en-US" sz="1300" u="none">
                          <a:effectLst/>
                          <a:latin typeface="+mj-lt"/>
                          <a:cs typeface="Times New Roman" panose="02020603050405020304" pitchFamily="18" charset="0"/>
                        </a:rPr>
                        <a:t>Moran et al. (1958)</a:t>
                      </a:r>
                      <a:endParaRPr lang="en-US" sz="1300" u="none">
                        <a:effectLst/>
                        <a:latin typeface="+mj-lt"/>
                        <a:ea typeface="Georgia" panose="02040502050405020303" pitchFamily="18" charset="0"/>
                        <a:cs typeface="Times New Roman" panose="02020603050405020304" pitchFamily="18" charset="0"/>
                      </a:endParaRPr>
                    </a:p>
                  </a:txBody>
                  <a:tcPr marL="42184" marR="42184" marT="20217" marB="20217"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060382119"/>
                  </a:ext>
                </a:extLst>
              </a:tr>
              <a:tr h="295812">
                <a:tc>
                  <a:txBody>
                    <a:bodyPr/>
                    <a:lstStyle/>
                    <a:p>
                      <a:pPr marL="54610" marR="0" indent="-8890" algn="ctr">
                        <a:lnSpc>
                          <a:spcPct val="125000"/>
                        </a:lnSpc>
                        <a:spcBef>
                          <a:spcPts val="1200"/>
                        </a:spcBef>
                        <a:spcAft>
                          <a:spcPts val="0"/>
                        </a:spcAft>
                      </a:pPr>
                      <a:r>
                        <a:rPr lang="en-US" sz="1300" dirty="0">
                          <a:effectLst/>
                          <a:latin typeface="+mj-lt"/>
                          <a:cs typeface="Times New Roman" panose="02020603050405020304" pitchFamily="18" charset="0"/>
                        </a:rPr>
                        <a:t>C</a:t>
                      </a:r>
                      <a:r>
                        <a:rPr lang="en-US" sz="1300" baseline="-25000" dirty="0">
                          <a:effectLst/>
                          <a:latin typeface="+mj-lt"/>
                          <a:cs typeface="Times New Roman" panose="02020603050405020304" pitchFamily="18" charset="0"/>
                        </a:rPr>
                        <a:t>c</a:t>
                      </a:r>
                      <a:r>
                        <a:rPr lang="en-US" sz="1300" dirty="0">
                          <a:effectLst/>
                          <a:latin typeface="+mj-lt"/>
                          <a:cs typeface="Times New Roman" panose="02020603050405020304" pitchFamily="18" charset="0"/>
                        </a:rPr>
                        <a:t>=0.0046 (LL-9)</a:t>
                      </a:r>
                      <a:endParaRPr lang="en-US" sz="1300" dirty="0">
                        <a:effectLst/>
                        <a:latin typeface="+mj-lt"/>
                        <a:ea typeface="Georgia" panose="02040502050405020303" pitchFamily="18" charset="0"/>
                        <a:cs typeface="Times New Roman" panose="02020603050405020304" pitchFamily="18" charset="0"/>
                      </a:endParaRPr>
                    </a:p>
                  </a:txBody>
                  <a:tcPr marL="42184" marR="42184" marT="20217" marB="20217"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19050" marR="0" indent="0" algn="ctr">
                        <a:lnSpc>
                          <a:spcPct val="125000"/>
                        </a:lnSpc>
                        <a:spcBef>
                          <a:spcPts val="0"/>
                        </a:spcBef>
                        <a:spcAft>
                          <a:spcPts val="0"/>
                        </a:spcAft>
                      </a:pPr>
                      <a:r>
                        <a:rPr lang="en-US" sz="1300" u="none">
                          <a:effectLst/>
                          <a:latin typeface="+mj-lt"/>
                          <a:cs typeface="Times New Roman" panose="02020603050405020304" pitchFamily="18" charset="0"/>
                        </a:rPr>
                        <a:t>Cozzolino (1961)</a:t>
                      </a:r>
                      <a:endParaRPr lang="en-US" sz="1300" u="none">
                        <a:effectLst/>
                        <a:latin typeface="+mj-lt"/>
                        <a:ea typeface="Georgia" panose="02040502050405020303" pitchFamily="18" charset="0"/>
                        <a:cs typeface="Times New Roman" panose="02020603050405020304" pitchFamily="18" charset="0"/>
                      </a:endParaRPr>
                    </a:p>
                  </a:txBody>
                  <a:tcPr marL="42184" marR="42184" marT="20217" marB="20217"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67712432"/>
                  </a:ext>
                </a:extLst>
              </a:tr>
              <a:tr h="295812">
                <a:tc>
                  <a:txBody>
                    <a:bodyPr/>
                    <a:lstStyle/>
                    <a:p>
                      <a:pPr marL="54610" marR="0" indent="-8890" algn="ctr">
                        <a:lnSpc>
                          <a:spcPct val="125000"/>
                        </a:lnSpc>
                        <a:spcBef>
                          <a:spcPts val="1200"/>
                        </a:spcBef>
                        <a:spcAft>
                          <a:spcPts val="0"/>
                        </a:spcAft>
                      </a:pPr>
                      <a:r>
                        <a:rPr lang="en-US" sz="1300" dirty="0">
                          <a:effectLst/>
                          <a:latin typeface="+mj-lt"/>
                          <a:cs typeface="Times New Roman" panose="02020603050405020304" pitchFamily="18" charset="0"/>
                        </a:rPr>
                        <a:t>C</a:t>
                      </a:r>
                      <a:r>
                        <a:rPr lang="en-US" sz="1300" baseline="-25000" dirty="0">
                          <a:effectLst/>
                          <a:latin typeface="+mj-lt"/>
                          <a:cs typeface="Times New Roman" panose="02020603050405020304" pitchFamily="18" charset="0"/>
                        </a:rPr>
                        <a:t>c</a:t>
                      </a:r>
                      <a:r>
                        <a:rPr lang="en-US" sz="1300" dirty="0">
                          <a:effectLst/>
                          <a:latin typeface="+mj-lt"/>
                          <a:cs typeface="Times New Roman" panose="02020603050405020304" pitchFamily="18" charset="0"/>
                        </a:rPr>
                        <a:t>=0.75 (e</a:t>
                      </a:r>
                      <a:r>
                        <a:rPr lang="en-US" sz="1300" baseline="-25000" dirty="0">
                          <a:effectLst/>
                          <a:latin typeface="+mj-lt"/>
                          <a:cs typeface="Times New Roman" panose="02020603050405020304" pitchFamily="18" charset="0"/>
                        </a:rPr>
                        <a:t>0</a:t>
                      </a:r>
                      <a:r>
                        <a:rPr lang="en-US" sz="1300" dirty="0">
                          <a:effectLst/>
                          <a:latin typeface="+mj-lt"/>
                          <a:cs typeface="Times New Roman" panose="02020603050405020304" pitchFamily="18" charset="0"/>
                        </a:rPr>
                        <a:t>-0.5)</a:t>
                      </a:r>
                      <a:endParaRPr lang="en-US" sz="1300" dirty="0">
                        <a:effectLst/>
                        <a:latin typeface="+mj-lt"/>
                        <a:ea typeface="Georgia" panose="02040502050405020303" pitchFamily="18" charset="0"/>
                        <a:cs typeface="Times New Roman" panose="02020603050405020304" pitchFamily="18" charset="0"/>
                      </a:endParaRPr>
                    </a:p>
                  </a:txBody>
                  <a:tcPr marL="42184" marR="42184" marT="20217" marB="20217"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19050" marR="0" indent="0" algn="ctr">
                        <a:lnSpc>
                          <a:spcPct val="125000"/>
                        </a:lnSpc>
                        <a:spcBef>
                          <a:spcPts val="0"/>
                        </a:spcBef>
                        <a:spcAft>
                          <a:spcPts val="0"/>
                        </a:spcAft>
                      </a:pPr>
                      <a:r>
                        <a:rPr lang="en-US" sz="1300" u="none" dirty="0">
                          <a:effectLst/>
                          <a:latin typeface="+mj-lt"/>
                          <a:cs typeface="Times New Roman" panose="02020603050405020304" pitchFamily="18" charset="0"/>
                        </a:rPr>
                        <a:t>Sowers (1979)</a:t>
                      </a:r>
                      <a:endParaRPr lang="en-US" sz="1300" u="none" dirty="0">
                        <a:effectLst/>
                        <a:latin typeface="+mj-lt"/>
                        <a:ea typeface="Georgia" panose="02040502050405020303" pitchFamily="18" charset="0"/>
                        <a:cs typeface="Times New Roman" panose="02020603050405020304" pitchFamily="18" charset="0"/>
                      </a:endParaRPr>
                    </a:p>
                  </a:txBody>
                  <a:tcPr marL="42184" marR="42184" marT="20217" marB="20217"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473593215"/>
                  </a:ext>
                </a:extLst>
              </a:tr>
              <a:tr h="295812">
                <a:tc>
                  <a:txBody>
                    <a:bodyPr/>
                    <a:lstStyle/>
                    <a:p>
                      <a:pPr marL="54610" marR="0" indent="-8890" algn="ctr">
                        <a:lnSpc>
                          <a:spcPct val="125000"/>
                        </a:lnSpc>
                        <a:spcBef>
                          <a:spcPts val="1200"/>
                        </a:spcBef>
                        <a:spcAft>
                          <a:spcPts val="0"/>
                        </a:spcAft>
                      </a:pPr>
                      <a:r>
                        <a:rPr lang="en-US" sz="1300" dirty="0">
                          <a:effectLst/>
                          <a:latin typeface="+mj-lt"/>
                          <a:cs typeface="Times New Roman" panose="02020603050405020304" pitchFamily="18" charset="0"/>
                        </a:rPr>
                        <a:t>C</a:t>
                      </a:r>
                      <a:r>
                        <a:rPr lang="en-US" sz="1300" baseline="-25000" dirty="0">
                          <a:effectLst/>
                          <a:latin typeface="+mj-lt"/>
                          <a:cs typeface="Times New Roman" panose="02020603050405020304" pitchFamily="18" charset="0"/>
                        </a:rPr>
                        <a:t>c</a:t>
                      </a:r>
                      <a:r>
                        <a:rPr lang="en-US" sz="1300" dirty="0">
                          <a:effectLst/>
                          <a:latin typeface="+mj-lt"/>
                          <a:cs typeface="Times New Roman" panose="02020603050405020304" pitchFamily="18" charset="0"/>
                        </a:rPr>
                        <a:t>=0.4 (e</a:t>
                      </a:r>
                      <a:r>
                        <a:rPr lang="en-US" sz="1300" baseline="-25000" dirty="0">
                          <a:effectLst/>
                          <a:latin typeface="+mj-lt"/>
                          <a:cs typeface="Times New Roman" panose="02020603050405020304" pitchFamily="18" charset="0"/>
                        </a:rPr>
                        <a:t>0</a:t>
                      </a:r>
                      <a:r>
                        <a:rPr lang="en-US" sz="1300" dirty="0">
                          <a:effectLst/>
                          <a:latin typeface="+mj-lt"/>
                          <a:cs typeface="Times New Roman" panose="02020603050405020304" pitchFamily="18" charset="0"/>
                        </a:rPr>
                        <a:t>-0.25)</a:t>
                      </a:r>
                      <a:endParaRPr lang="en-US" sz="1300" dirty="0">
                        <a:effectLst/>
                        <a:latin typeface="+mj-lt"/>
                        <a:ea typeface="Georgia" panose="02040502050405020303" pitchFamily="18" charset="0"/>
                        <a:cs typeface="Times New Roman" panose="02020603050405020304" pitchFamily="18" charset="0"/>
                      </a:endParaRPr>
                    </a:p>
                  </a:txBody>
                  <a:tcPr marL="42184" marR="42184" marT="20217" marB="20217"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19050" marR="0" indent="0" algn="ctr">
                        <a:lnSpc>
                          <a:spcPct val="125000"/>
                        </a:lnSpc>
                        <a:spcBef>
                          <a:spcPts val="0"/>
                        </a:spcBef>
                        <a:spcAft>
                          <a:spcPts val="0"/>
                        </a:spcAft>
                      </a:pPr>
                      <a:r>
                        <a:rPr lang="en-US" sz="1300" u="none" dirty="0" err="1">
                          <a:effectLst/>
                          <a:latin typeface="+mj-lt"/>
                          <a:cs typeface="Times New Roman" panose="02020603050405020304" pitchFamily="18" charset="0"/>
                        </a:rPr>
                        <a:t>Azzouz</a:t>
                      </a:r>
                      <a:r>
                        <a:rPr lang="en-US" sz="1300" u="none" dirty="0">
                          <a:effectLst/>
                          <a:latin typeface="+mj-lt"/>
                          <a:cs typeface="Times New Roman" panose="02020603050405020304" pitchFamily="18" charset="0"/>
                        </a:rPr>
                        <a:t> et al. (1976)</a:t>
                      </a:r>
                      <a:endParaRPr lang="en-US" sz="1300" u="none" dirty="0">
                        <a:effectLst/>
                        <a:latin typeface="+mj-lt"/>
                        <a:ea typeface="Georgia" panose="02040502050405020303" pitchFamily="18" charset="0"/>
                        <a:cs typeface="Times New Roman" panose="02020603050405020304" pitchFamily="18" charset="0"/>
                      </a:endParaRPr>
                    </a:p>
                  </a:txBody>
                  <a:tcPr marL="42184" marR="42184" marT="20217" marB="20217"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77100064"/>
                  </a:ext>
                </a:extLst>
              </a:tr>
              <a:tr h="295812">
                <a:tc>
                  <a:txBody>
                    <a:bodyPr/>
                    <a:lstStyle/>
                    <a:p>
                      <a:pPr marL="54610" marR="0" indent="-8890" algn="ctr">
                        <a:lnSpc>
                          <a:spcPct val="125000"/>
                        </a:lnSpc>
                        <a:spcBef>
                          <a:spcPts val="1200"/>
                        </a:spcBef>
                        <a:spcAft>
                          <a:spcPts val="0"/>
                        </a:spcAft>
                      </a:pPr>
                      <a:r>
                        <a:rPr lang="en-US" sz="1300" dirty="0">
                          <a:effectLst/>
                          <a:latin typeface="+mj-lt"/>
                          <a:cs typeface="Times New Roman" panose="02020603050405020304" pitchFamily="18" charset="0"/>
                        </a:rPr>
                        <a:t>C</a:t>
                      </a:r>
                      <a:r>
                        <a:rPr lang="en-US" sz="1300" baseline="-25000" dirty="0">
                          <a:effectLst/>
                          <a:latin typeface="+mj-lt"/>
                          <a:cs typeface="Times New Roman" panose="02020603050405020304" pitchFamily="18" charset="0"/>
                        </a:rPr>
                        <a:t>c</a:t>
                      </a:r>
                      <a:r>
                        <a:rPr lang="en-US" sz="1300" dirty="0">
                          <a:effectLst/>
                          <a:latin typeface="+mj-lt"/>
                          <a:cs typeface="Times New Roman" panose="02020603050405020304" pitchFamily="18" charset="0"/>
                        </a:rPr>
                        <a:t>=0.37 (e</a:t>
                      </a:r>
                      <a:r>
                        <a:rPr lang="en-US" sz="1300" baseline="-25000" dirty="0">
                          <a:effectLst/>
                          <a:latin typeface="+mj-lt"/>
                          <a:cs typeface="Times New Roman" panose="02020603050405020304" pitchFamily="18" charset="0"/>
                        </a:rPr>
                        <a:t>0</a:t>
                      </a:r>
                      <a:r>
                        <a:rPr lang="en-US" sz="1300" dirty="0">
                          <a:effectLst/>
                          <a:latin typeface="+mj-lt"/>
                          <a:cs typeface="Times New Roman" panose="02020603050405020304" pitchFamily="18" charset="0"/>
                        </a:rPr>
                        <a:t>+0.0033 LL+0.0004 w</a:t>
                      </a:r>
                      <a:r>
                        <a:rPr lang="en-US" sz="1300" baseline="-25000" dirty="0">
                          <a:effectLst/>
                          <a:latin typeface="+mj-lt"/>
                          <a:cs typeface="Times New Roman" panose="02020603050405020304" pitchFamily="18" charset="0"/>
                        </a:rPr>
                        <a:t>n</a:t>
                      </a:r>
                      <a:r>
                        <a:rPr lang="en-US" sz="1300" dirty="0">
                          <a:effectLst/>
                          <a:latin typeface="+mj-lt"/>
                          <a:cs typeface="Times New Roman" panose="02020603050405020304" pitchFamily="18" charset="0"/>
                        </a:rPr>
                        <a:t>-0.34)</a:t>
                      </a:r>
                      <a:endParaRPr lang="en-US" sz="1300" dirty="0">
                        <a:effectLst/>
                        <a:latin typeface="+mj-lt"/>
                        <a:ea typeface="Georgia" panose="02040502050405020303" pitchFamily="18" charset="0"/>
                        <a:cs typeface="Times New Roman" panose="02020603050405020304" pitchFamily="18" charset="0"/>
                      </a:endParaRPr>
                    </a:p>
                  </a:txBody>
                  <a:tcPr marL="42184" marR="42184" marT="20217" marB="20217"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19050" marR="0" indent="0" algn="ctr">
                        <a:lnSpc>
                          <a:spcPct val="125000"/>
                        </a:lnSpc>
                        <a:spcBef>
                          <a:spcPts val="0"/>
                        </a:spcBef>
                        <a:spcAft>
                          <a:spcPts val="0"/>
                        </a:spcAft>
                      </a:pPr>
                      <a:r>
                        <a:rPr lang="en-US" sz="1300" u="none" dirty="0" err="1">
                          <a:effectLst/>
                          <a:latin typeface="+mj-lt"/>
                          <a:cs typeface="Times New Roman" panose="02020603050405020304" pitchFamily="18" charset="0"/>
                        </a:rPr>
                        <a:t>Azzouz</a:t>
                      </a:r>
                      <a:r>
                        <a:rPr lang="en-US" sz="1300" u="none" dirty="0">
                          <a:effectLst/>
                          <a:latin typeface="+mj-lt"/>
                          <a:cs typeface="Times New Roman" panose="02020603050405020304" pitchFamily="18" charset="0"/>
                        </a:rPr>
                        <a:t> et al. (1976)</a:t>
                      </a:r>
                      <a:endParaRPr lang="en-US" sz="1300" u="none" dirty="0">
                        <a:effectLst/>
                        <a:latin typeface="+mj-lt"/>
                        <a:ea typeface="Georgia" panose="02040502050405020303" pitchFamily="18" charset="0"/>
                        <a:cs typeface="Times New Roman" panose="02020603050405020304" pitchFamily="18" charset="0"/>
                      </a:endParaRPr>
                    </a:p>
                  </a:txBody>
                  <a:tcPr marL="42184" marR="42184" marT="20217" marB="20217"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46768484"/>
                  </a:ext>
                </a:extLst>
              </a:tr>
              <a:tr h="295812">
                <a:tc>
                  <a:txBody>
                    <a:bodyPr/>
                    <a:lstStyle/>
                    <a:p>
                      <a:pPr marL="54610" marR="0" indent="-8890" algn="ctr">
                        <a:lnSpc>
                          <a:spcPct val="125000"/>
                        </a:lnSpc>
                        <a:spcBef>
                          <a:spcPts val="1200"/>
                        </a:spcBef>
                        <a:spcAft>
                          <a:spcPts val="0"/>
                        </a:spcAft>
                      </a:pPr>
                      <a:r>
                        <a:rPr lang="en-US" sz="1300">
                          <a:effectLst/>
                          <a:latin typeface="+mj-lt"/>
                          <a:cs typeface="Times New Roman" panose="02020603050405020304" pitchFamily="18" charset="0"/>
                        </a:rPr>
                        <a:t>C</a:t>
                      </a:r>
                      <a:r>
                        <a:rPr lang="en-US" sz="1300" baseline="-25000">
                          <a:effectLst/>
                          <a:latin typeface="+mj-lt"/>
                          <a:cs typeface="Times New Roman" panose="02020603050405020304" pitchFamily="18" charset="0"/>
                        </a:rPr>
                        <a:t>c</a:t>
                      </a:r>
                      <a:r>
                        <a:rPr lang="en-US" sz="1300">
                          <a:effectLst/>
                          <a:latin typeface="+mj-lt"/>
                          <a:cs typeface="Times New Roman" panose="02020603050405020304" pitchFamily="18" charset="0"/>
                        </a:rPr>
                        <a:t>=(LL-13)/109</a:t>
                      </a:r>
                      <a:endParaRPr lang="en-US" sz="1300">
                        <a:effectLst/>
                        <a:latin typeface="+mj-lt"/>
                        <a:ea typeface="Georgia" panose="02040502050405020303" pitchFamily="18" charset="0"/>
                        <a:cs typeface="Times New Roman" panose="02020603050405020304" pitchFamily="18" charset="0"/>
                      </a:endParaRPr>
                    </a:p>
                  </a:txBody>
                  <a:tcPr marL="42184" marR="42184" marT="20217" marB="20217"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19050" marR="0" indent="0" algn="ctr">
                        <a:lnSpc>
                          <a:spcPct val="125000"/>
                        </a:lnSpc>
                        <a:spcBef>
                          <a:spcPts val="0"/>
                        </a:spcBef>
                        <a:spcAft>
                          <a:spcPts val="0"/>
                        </a:spcAft>
                      </a:pPr>
                      <a:r>
                        <a:rPr lang="en-US" sz="1300" u="none" dirty="0">
                          <a:effectLst/>
                          <a:latin typeface="+mj-lt"/>
                          <a:cs typeface="Times New Roman" panose="02020603050405020304" pitchFamily="18" charset="0"/>
                        </a:rPr>
                        <a:t>Mayne (1980)</a:t>
                      </a:r>
                      <a:endParaRPr lang="en-US" sz="1300" u="none" dirty="0">
                        <a:effectLst/>
                        <a:latin typeface="+mj-lt"/>
                        <a:ea typeface="Georgia" panose="02040502050405020303" pitchFamily="18" charset="0"/>
                        <a:cs typeface="Times New Roman" panose="02020603050405020304" pitchFamily="18" charset="0"/>
                      </a:endParaRPr>
                    </a:p>
                  </a:txBody>
                  <a:tcPr marL="42184" marR="42184" marT="20217" marB="20217"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717624764"/>
                  </a:ext>
                </a:extLst>
              </a:tr>
              <a:tr h="295812">
                <a:tc>
                  <a:txBody>
                    <a:bodyPr/>
                    <a:lstStyle/>
                    <a:p>
                      <a:pPr marL="54610" marR="0" indent="-8890" algn="ctr">
                        <a:lnSpc>
                          <a:spcPct val="125000"/>
                        </a:lnSpc>
                        <a:spcBef>
                          <a:spcPts val="1200"/>
                        </a:spcBef>
                        <a:spcAft>
                          <a:spcPts val="0"/>
                        </a:spcAft>
                      </a:pPr>
                      <a:r>
                        <a:rPr lang="en-US" sz="1300">
                          <a:effectLst/>
                          <a:latin typeface="+mj-lt"/>
                          <a:cs typeface="Times New Roman" panose="02020603050405020304" pitchFamily="18" charset="0"/>
                        </a:rPr>
                        <a:t>C</a:t>
                      </a:r>
                      <a:r>
                        <a:rPr lang="en-US" sz="1300" baseline="-25000">
                          <a:effectLst/>
                          <a:latin typeface="+mj-lt"/>
                          <a:cs typeface="Times New Roman" panose="02020603050405020304" pitchFamily="18" charset="0"/>
                        </a:rPr>
                        <a:t>c</a:t>
                      </a:r>
                      <a:r>
                        <a:rPr lang="en-US" sz="1300">
                          <a:effectLst/>
                          <a:latin typeface="+mj-lt"/>
                          <a:cs typeface="Times New Roman" panose="02020603050405020304" pitchFamily="18" charset="0"/>
                        </a:rPr>
                        <a:t>=0.01 w</a:t>
                      </a:r>
                      <a:r>
                        <a:rPr lang="en-US" sz="1300" baseline="-25000">
                          <a:effectLst/>
                          <a:latin typeface="+mj-lt"/>
                          <a:cs typeface="Times New Roman" panose="02020603050405020304" pitchFamily="18" charset="0"/>
                        </a:rPr>
                        <a:t>n­</a:t>
                      </a:r>
                      <a:r>
                        <a:rPr lang="en-US" sz="1300">
                          <a:effectLst/>
                          <a:latin typeface="+mj-lt"/>
                          <a:cs typeface="Times New Roman" panose="02020603050405020304" pitchFamily="18" charset="0"/>
                        </a:rPr>
                        <a:t>-0.075</a:t>
                      </a:r>
                      <a:endParaRPr lang="en-US" sz="1300">
                        <a:effectLst/>
                        <a:latin typeface="+mj-lt"/>
                        <a:ea typeface="Georgia" panose="02040502050405020303" pitchFamily="18" charset="0"/>
                        <a:cs typeface="Times New Roman" panose="02020603050405020304" pitchFamily="18" charset="0"/>
                      </a:endParaRPr>
                    </a:p>
                  </a:txBody>
                  <a:tcPr marL="42184" marR="42184" marT="20217" marB="20217"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19050" marR="0" indent="0" algn="ctr">
                        <a:lnSpc>
                          <a:spcPct val="125000"/>
                        </a:lnSpc>
                        <a:spcBef>
                          <a:spcPts val="0"/>
                        </a:spcBef>
                        <a:spcAft>
                          <a:spcPts val="0"/>
                        </a:spcAft>
                      </a:pPr>
                      <a:r>
                        <a:rPr lang="en-US" sz="1300" u="none" dirty="0">
                          <a:effectLst/>
                          <a:latin typeface="+mj-lt"/>
                          <a:cs typeface="Times New Roman" panose="02020603050405020304" pitchFamily="18" charset="0"/>
                        </a:rPr>
                        <a:t>Herrero (1983)</a:t>
                      </a:r>
                      <a:endParaRPr lang="en-US" sz="1300" u="none" dirty="0">
                        <a:effectLst/>
                        <a:latin typeface="+mj-lt"/>
                        <a:ea typeface="Georgia" panose="02040502050405020303" pitchFamily="18" charset="0"/>
                        <a:cs typeface="Times New Roman" panose="02020603050405020304" pitchFamily="18" charset="0"/>
                      </a:endParaRPr>
                    </a:p>
                  </a:txBody>
                  <a:tcPr marL="42184" marR="42184" marT="20217" marB="20217"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778885845"/>
                  </a:ext>
                </a:extLst>
              </a:tr>
              <a:tr h="295812">
                <a:tc>
                  <a:txBody>
                    <a:bodyPr/>
                    <a:lstStyle/>
                    <a:p>
                      <a:pPr marL="54610" marR="0" indent="-8890" algn="ctr">
                        <a:lnSpc>
                          <a:spcPct val="125000"/>
                        </a:lnSpc>
                        <a:spcBef>
                          <a:spcPts val="1200"/>
                        </a:spcBef>
                        <a:spcAft>
                          <a:spcPts val="0"/>
                        </a:spcAft>
                      </a:pPr>
                      <a:r>
                        <a:rPr lang="en-US" sz="1300">
                          <a:effectLst/>
                          <a:latin typeface="+mj-lt"/>
                          <a:cs typeface="Times New Roman" panose="02020603050405020304" pitchFamily="18" charset="0"/>
                        </a:rPr>
                        <a:t>C</a:t>
                      </a:r>
                      <a:r>
                        <a:rPr lang="en-US" sz="1300" baseline="-25000">
                          <a:effectLst/>
                          <a:latin typeface="+mj-lt"/>
                          <a:cs typeface="Times New Roman" panose="02020603050405020304" pitchFamily="18" charset="0"/>
                        </a:rPr>
                        <a:t>c</a:t>
                      </a:r>
                      <a:r>
                        <a:rPr lang="en-US" sz="1300">
                          <a:effectLst/>
                          <a:latin typeface="+mj-lt"/>
                          <a:cs typeface="Times New Roman" panose="02020603050405020304" pitchFamily="18" charset="0"/>
                        </a:rPr>
                        <a:t>=0.15 e</a:t>
                      </a:r>
                      <a:r>
                        <a:rPr lang="en-US" sz="1300" baseline="-25000">
                          <a:effectLst/>
                          <a:latin typeface="+mj-lt"/>
                          <a:cs typeface="Times New Roman" panose="02020603050405020304" pitchFamily="18" charset="0"/>
                        </a:rPr>
                        <a:t>0</a:t>
                      </a:r>
                      <a:r>
                        <a:rPr lang="en-US" sz="1300">
                          <a:effectLst/>
                          <a:latin typeface="+mj-lt"/>
                          <a:cs typeface="Times New Roman" panose="02020603050405020304" pitchFamily="18" charset="0"/>
                        </a:rPr>
                        <a:t>+0.01077</a:t>
                      </a:r>
                      <a:endParaRPr lang="en-US" sz="1300">
                        <a:effectLst/>
                        <a:latin typeface="+mj-lt"/>
                        <a:ea typeface="Georgia" panose="02040502050405020303" pitchFamily="18" charset="0"/>
                        <a:cs typeface="Times New Roman" panose="02020603050405020304" pitchFamily="18" charset="0"/>
                      </a:endParaRPr>
                    </a:p>
                  </a:txBody>
                  <a:tcPr marL="42184" marR="42184" marT="20217" marB="20217"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19050" marR="0" indent="0" algn="ctr">
                        <a:lnSpc>
                          <a:spcPct val="125000"/>
                        </a:lnSpc>
                        <a:spcBef>
                          <a:spcPts val="0"/>
                        </a:spcBef>
                        <a:spcAft>
                          <a:spcPts val="0"/>
                        </a:spcAft>
                      </a:pPr>
                      <a:r>
                        <a:rPr lang="en-US" sz="1300" u="none" dirty="0">
                          <a:effectLst/>
                          <a:latin typeface="+mj-lt"/>
                          <a:cs typeface="Times New Roman" panose="02020603050405020304" pitchFamily="18" charset="0"/>
                        </a:rPr>
                        <a:t>Bowles (1984)</a:t>
                      </a:r>
                      <a:endParaRPr lang="en-US" sz="1300" u="none" dirty="0">
                        <a:effectLst/>
                        <a:latin typeface="+mj-lt"/>
                        <a:ea typeface="Georgia" panose="02040502050405020303" pitchFamily="18" charset="0"/>
                        <a:cs typeface="Times New Roman" panose="02020603050405020304" pitchFamily="18" charset="0"/>
                      </a:endParaRPr>
                    </a:p>
                  </a:txBody>
                  <a:tcPr marL="42184" marR="42184" marT="20217" marB="20217"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344614139"/>
                  </a:ext>
                </a:extLst>
              </a:tr>
              <a:tr h="295812">
                <a:tc>
                  <a:txBody>
                    <a:bodyPr/>
                    <a:lstStyle/>
                    <a:p>
                      <a:pPr marL="54610" marR="0" indent="-8890" algn="ctr">
                        <a:lnSpc>
                          <a:spcPct val="125000"/>
                        </a:lnSpc>
                        <a:spcBef>
                          <a:spcPts val="1200"/>
                        </a:spcBef>
                        <a:spcAft>
                          <a:spcPts val="0"/>
                        </a:spcAft>
                      </a:pPr>
                      <a:r>
                        <a:rPr lang="en-US" sz="1300" dirty="0">
                          <a:effectLst/>
                          <a:latin typeface="+mj-lt"/>
                          <a:cs typeface="Times New Roman" panose="02020603050405020304" pitchFamily="18" charset="0"/>
                        </a:rPr>
                        <a:t>C</a:t>
                      </a:r>
                      <a:r>
                        <a:rPr lang="en-US" sz="1300" baseline="-25000" dirty="0">
                          <a:effectLst/>
                          <a:latin typeface="+mj-lt"/>
                          <a:cs typeface="Times New Roman" panose="02020603050405020304" pitchFamily="18" charset="0"/>
                        </a:rPr>
                        <a:t>c</a:t>
                      </a:r>
                      <a:r>
                        <a:rPr lang="en-US" sz="1300" dirty="0">
                          <a:effectLst/>
                          <a:latin typeface="+mj-lt"/>
                          <a:cs typeface="Times New Roman" panose="02020603050405020304" pitchFamily="18" charset="0"/>
                        </a:rPr>
                        <a:t>=-0.156+0.411 e</a:t>
                      </a:r>
                      <a:r>
                        <a:rPr lang="en-US" sz="1300" baseline="-25000" dirty="0">
                          <a:effectLst/>
                          <a:latin typeface="+mj-lt"/>
                          <a:cs typeface="Times New Roman" panose="02020603050405020304" pitchFamily="18" charset="0"/>
                        </a:rPr>
                        <a:t>0</a:t>
                      </a:r>
                      <a:r>
                        <a:rPr lang="en-US" sz="1300" dirty="0">
                          <a:effectLst/>
                          <a:latin typeface="+mj-lt"/>
                          <a:cs typeface="Times New Roman" panose="02020603050405020304" pitchFamily="18" charset="0"/>
                        </a:rPr>
                        <a:t>+0.00058 </a:t>
                      </a:r>
                      <a:r>
                        <a:rPr lang="en-US" sz="1300" dirty="0" err="1">
                          <a:effectLst/>
                          <a:latin typeface="+mj-lt"/>
                          <a:cs typeface="Times New Roman" panose="02020603050405020304" pitchFamily="18" charset="0"/>
                        </a:rPr>
                        <a:t>w</a:t>
                      </a:r>
                      <a:r>
                        <a:rPr lang="en-US" sz="1300" baseline="-25000" dirty="0" err="1">
                          <a:effectLst/>
                          <a:latin typeface="+mj-lt"/>
                          <a:cs typeface="Times New Roman" panose="02020603050405020304" pitchFamily="18" charset="0"/>
                        </a:rPr>
                        <a:t>n</a:t>
                      </a:r>
                      <a:r>
                        <a:rPr lang="en-US" sz="1300" baseline="-25000" dirty="0">
                          <a:effectLst/>
                          <a:latin typeface="+mj-lt"/>
                          <a:cs typeface="Times New Roman" panose="02020603050405020304" pitchFamily="18" charset="0"/>
                        </a:rPr>
                        <a:t>­</a:t>
                      </a:r>
                      <a:endParaRPr lang="en-US" sz="1300" dirty="0">
                        <a:effectLst/>
                        <a:latin typeface="+mj-lt"/>
                        <a:ea typeface="Georgia" panose="02040502050405020303" pitchFamily="18" charset="0"/>
                        <a:cs typeface="Times New Roman" panose="02020603050405020304" pitchFamily="18" charset="0"/>
                      </a:endParaRPr>
                    </a:p>
                  </a:txBody>
                  <a:tcPr marL="42184" marR="42184" marT="20217" marB="20217"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19050" marR="0" indent="0" algn="ctr">
                        <a:lnSpc>
                          <a:spcPct val="125000"/>
                        </a:lnSpc>
                        <a:spcBef>
                          <a:spcPts val="0"/>
                        </a:spcBef>
                        <a:spcAft>
                          <a:spcPts val="0"/>
                        </a:spcAft>
                      </a:pPr>
                      <a:r>
                        <a:rPr lang="en-US" sz="1300" u="none" dirty="0">
                          <a:effectLst/>
                          <a:latin typeface="+mj-lt"/>
                          <a:cs typeface="Times New Roman" panose="02020603050405020304" pitchFamily="18" charset="0"/>
                        </a:rPr>
                        <a:t>Al-Khafaji and </a:t>
                      </a:r>
                      <a:r>
                        <a:rPr lang="en-US" sz="1300" u="none" dirty="0" err="1">
                          <a:effectLst/>
                          <a:latin typeface="+mj-lt"/>
                          <a:cs typeface="Times New Roman" panose="02020603050405020304" pitchFamily="18" charset="0"/>
                        </a:rPr>
                        <a:t>Andersland</a:t>
                      </a:r>
                      <a:r>
                        <a:rPr lang="en-US" sz="1300" u="none" dirty="0">
                          <a:effectLst/>
                          <a:latin typeface="+mj-lt"/>
                          <a:cs typeface="Times New Roman" panose="02020603050405020304" pitchFamily="18" charset="0"/>
                        </a:rPr>
                        <a:t> (1992)</a:t>
                      </a:r>
                      <a:endParaRPr lang="en-US" sz="1300" u="none" dirty="0">
                        <a:effectLst/>
                        <a:latin typeface="+mj-lt"/>
                        <a:ea typeface="Georgia" panose="02040502050405020303" pitchFamily="18" charset="0"/>
                        <a:cs typeface="Times New Roman" panose="02020603050405020304" pitchFamily="18" charset="0"/>
                      </a:endParaRPr>
                    </a:p>
                  </a:txBody>
                  <a:tcPr marL="42184" marR="42184" marT="20217" marB="20217"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914979650"/>
                  </a:ext>
                </a:extLst>
              </a:tr>
              <a:tr h="295812">
                <a:tc>
                  <a:txBody>
                    <a:bodyPr/>
                    <a:lstStyle/>
                    <a:p>
                      <a:pPr marL="54610" marR="0" indent="-8890" algn="ctr">
                        <a:lnSpc>
                          <a:spcPct val="125000"/>
                        </a:lnSpc>
                        <a:spcBef>
                          <a:spcPts val="1200"/>
                        </a:spcBef>
                        <a:spcAft>
                          <a:spcPts val="0"/>
                        </a:spcAft>
                      </a:pPr>
                      <a:r>
                        <a:rPr lang="en-US" sz="1300">
                          <a:effectLst/>
                          <a:latin typeface="+mj-lt"/>
                          <a:cs typeface="Times New Roman" panose="02020603050405020304" pitchFamily="18" charset="0"/>
                        </a:rPr>
                        <a:t>C</a:t>
                      </a:r>
                      <a:r>
                        <a:rPr lang="en-US" sz="1300" baseline="-25000">
                          <a:effectLst/>
                          <a:latin typeface="+mj-lt"/>
                          <a:cs typeface="Times New Roman" panose="02020603050405020304" pitchFamily="18" charset="0"/>
                        </a:rPr>
                        <a:t>c</a:t>
                      </a:r>
                      <a:r>
                        <a:rPr lang="en-US" sz="1300">
                          <a:effectLst/>
                          <a:latin typeface="+mj-lt"/>
                          <a:cs typeface="Times New Roman" panose="02020603050405020304" pitchFamily="18" charset="0"/>
                        </a:rPr>
                        <a:t>=0.009 (LL-10)</a:t>
                      </a:r>
                      <a:endParaRPr lang="en-US" sz="1300">
                        <a:effectLst/>
                        <a:latin typeface="+mj-lt"/>
                        <a:ea typeface="Georgia" panose="02040502050405020303" pitchFamily="18" charset="0"/>
                        <a:cs typeface="Times New Roman" panose="02020603050405020304" pitchFamily="18" charset="0"/>
                      </a:endParaRPr>
                    </a:p>
                  </a:txBody>
                  <a:tcPr marL="42184" marR="42184" marT="20217" marB="20217"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19050" marR="0" indent="0" algn="ctr">
                        <a:lnSpc>
                          <a:spcPct val="125000"/>
                        </a:lnSpc>
                        <a:spcBef>
                          <a:spcPts val="0"/>
                        </a:spcBef>
                        <a:spcAft>
                          <a:spcPts val="0"/>
                        </a:spcAft>
                      </a:pPr>
                      <a:r>
                        <a:rPr lang="en-US" sz="1300" u="none" dirty="0" err="1">
                          <a:effectLst/>
                          <a:latin typeface="+mj-lt"/>
                          <a:cs typeface="Times New Roman" panose="02020603050405020304" pitchFamily="18" charset="0"/>
                        </a:rPr>
                        <a:t>Terzaghi</a:t>
                      </a:r>
                      <a:r>
                        <a:rPr lang="en-US" sz="1300" u="none" dirty="0">
                          <a:effectLst/>
                          <a:latin typeface="+mj-lt"/>
                          <a:cs typeface="Times New Roman" panose="02020603050405020304" pitchFamily="18" charset="0"/>
                        </a:rPr>
                        <a:t> et al. (1996)</a:t>
                      </a:r>
                      <a:endParaRPr lang="en-US" sz="1300" u="none" dirty="0">
                        <a:effectLst/>
                        <a:latin typeface="+mj-lt"/>
                        <a:ea typeface="Georgia" panose="02040502050405020303" pitchFamily="18" charset="0"/>
                        <a:cs typeface="Times New Roman" panose="02020603050405020304" pitchFamily="18" charset="0"/>
                      </a:endParaRPr>
                    </a:p>
                  </a:txBody>
                  <a:tcPr marL="42184" marR="42184" marT="20217" marB="20217"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996538389"/>
                  </a:ext>
                </a:extLst>
              </a:tr>
              <a:tr h="295812">
                <a:tc>
                  <a:txBody>
                    <a:bodyPr/>
                    <a:lstStyle/>
                    <a:p>
                      <a:pPr marL="54610" marR="0" indent="-8890" algn="ctr">
                        <a:lnSpc>
                          <a:spcPct val="125000"/>
                        </a:lnSpc>
                        <a:spcBef>
                          <a:spcPts val="1200"/>
                        </a:spcBef>
                        <a:spcAft>
                          <a:spcPts val="0"/>
                        </a:spcAft>
                      </a:pPr>
                      <a:r>
                        <a:rPr lang="en-US" sz="1300">
                          <a:effectLst/>
                          <a:latin typeface="+mj-lt"/>
                          <a:cs typeface="Times New Roman" panose="02020603050405020304" pitchFamily="18" charset="0"/>
                        </a:rPr>
                        <a:t>C</a:t>
                      </a:r>
                      <a:r>
                        <a:rPr lang="en-US" sz="1300" baseline="-25000">
                          <a:effectLst/>
                          <a:latin typeface="+mj-lt"/>
                          <a:cs typeface="Times New Roman" panose="02020603050405020304" pitchFamily="18" charset="0"/>
                        </a:rPr>
                        <a:t>c</a:t>
                      </a:r>
                      <a:r>
                        <a:rPr lang="en-US" sz="1300">
                          <a:effectLst/>
                          <a:latin typeface="+mj-lt"/>
                          <a:cs typeface="Times New Roman" panose="02020603050405020304" pitchFamily="18" charset="0"/>
                        </a:rPr>
                        <a:t> = 0.007 (SI + 18)</a:t>
                      </a:r>
                      <a:endParaRPr lang="en-US" sz="1300">
                        <a:effectLst/>
                        <a:latin typeface="+mj-lt"/>
                        <a:ea typeface="Georgia" panose="02040502050405020303" pitchFamily="18" charset="0"/>
                        <a:cs typeface="Times New Roman" panose="02020603050405020304" pitchFamily="18" charset="0"/>
                      </a:endParaRPr>
                    </a:p>
                  </a:txBody>
                  <a:tcPr marL="42184" marR="42184" marT="20217" marB="20217"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19050" marR="0" indent="0" algn="ctr">
                        <a:lnSpc>
                          <a:spcPct val="125000"/>
                        </a:lnSpc>
                        <a:spcBef>
                          <a:spcPts val="0"/>
                        </a:spcBef>
                        <a:spcAft>
                          <a:spcPts val="0"/>
                        </a:spcAft>
                      </a:pPr>
                      <a:r>
                        <a:rPr lang="en-US" sz="1300" u="none" dirty="0">
                          <a:effectLst/>
                          <a:latin typeface="+mj-lt"/>
                          <a:cs typeface="Times New Roman" panose="02020603050405020304" pitchFamily="18" charset="0"/>
                        </a:rPr>
                        <a:t>Sridharan and Nagaraj (2000)</a:t>
                      </a:r>
                      <a:endParaRPr lang="en-US" sz="1300" u="none" dirty="0">
                        <a:effectLst/>
                        <a:latin typeface="+mj-lt"/>
                        <a:ea typeface="Georgia" panose="02040502050405020303" pitchFamily="18" charset="0"/>
                        <a:cs typeface="Times New Roman" panose="02020603050405020304" pitchFamily="18" charset="0"/>
                      </a:endParaRPr>
                    </a:p>
                  </a:txBody>
                  <a:tcPr marL="42184" marR="42184" marT="20217" marB="20217"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681236179"/>
                  </a:ext>
                </a:extLst>
              </a:tr>
              <a:tr h="295812">
                <a:tc>
                  <a:txBody>
                    <a:bodyPr/>
                    <a:lstStyle/>
                    <a:p>
                      <a:pPr marL="54610" marR="0" indent="-8890" algn="ctr">
                        <a:lnSpc>
                          <a:spcPct val="125000"/>
                        </a:lnSpc>
                        <a:spcBef>
                          <a:spcPts val="1200"/>
                        </a:spcBef>
                        <a:spcAft>
                          <a:spcPts val="0"/>
                        </a:spcAft>
                      </a:pPr>
                      <a:r>
                        <a:rPr lang="en-US" sz="1300">
                          <a:effectLst/>
                          <a:latin typeface="+mj-lt"/>
                          <a:cs typeface="Times New Roman" panose="02020603050405020304" pitchFamily="18" charset="0"/>
                        </a:rPr>
                        <a:t>C</a:t>
                      </a:r>
                      <a:r>
                        <a:rPr lang="en-US" sz="1300" baseline="-25000">
                          <a:effectLst/>
                          <a:latin typeface="+mj-lt"/>
                          <a:cs typeface="Times New Roman" panose="02020603050405020304" pitchFamily="18" charset="0"/>
                        </a:rPr>
                        <a:t>c</a:t>
                      </a:r>
                      <a:r>
                        <a:rPr lang="en-US" sz="1300">
                          <a:effectLst/>
                          <a:latin typeface="+mj-lt"/>
                          <a:cs typeface="Times New Roman" panose="02020603050405020304" pitchFamily="18" charset="0"/>
                        </a:rPr>
                        <a:t>=0.2926 (LL/100) G</a:t>
                      </a:r>
                      <a:r>
                        <a:rPr lang="en-US" sz="1300" baseline="-25000">
                          <a:effectLst/>
                          <a:latin typeface="+mj-lt"/>
                          <a:cs typeface="Times New Roman" panose="02020603050405020304" pitchFamily="18" charset="0"/>
                        </a:rPr>
                        <a:t>s</a:t>
                      </a:r>
                      <a:endParaRPr lang="en-US" sz="1300">
                        <a:effectLst/>
                        <a:latin typeface="+mj-lt"/>
                        <a:ea typeface="Georgia" panose="02040502050405020303" pitchFamily="18" charset="0"/>
                        <a:cs typeface="Times New Roman" panose="02020603050405020304" pitchFamily="18" charset="0"/>
                      </a:endParaRPr>
                    </a:p>
                  </a:txBody>
                  <a:tcPr marL="42184" marR="42184" marT="20217" marB="20217"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19050" marR="0" indent="0" algn="ctr">
                        <a:lnSpc>
                          <a:spcPct val="125000"/>
                        </a:lnSpc>
                        <a:spcBef>
                          <a:spcPts val="0"/>
                        </a:spcBef>
                        <a:spcAft>
                          <a:spcPts val="0"/>
                        </a:spcAft>
                      </a:pPr>
                      <a:r>
                        <a:rPr lang="en-US" sz="1300" u="none" dirty="0">
                          <a:effectLst/>
                          <a:latin typeface="+mj-lt"/>
                          <a:cs typeface="Times New Roman" panose="02020603050405020304" pitchFamily="18" charset="0"/>
                        </a:rPr>
                        <a:t>Park and Lee (2011)</a:t>
                      </a:r>
                      <a:endParaRPr lang="en-US" sz="1300" u="none" dirty="0">
                        <a:effectLst/>
                        <a:latin typeface="+mj-lt"/>
                        <a:ea typeface="Georgia" panose="02040502050405020303" pitchFamily="18" charset="0"/>
                        <a:cs typeface="Times New Roman" panose="02020603050405020304" pitchFamily="18" charset="0"/>
                      </a:endParaRPr>
                    </a:p>
                  </a:txBody>
                  <a:tcPr marL="42184" marR="42184" marT="20217" marB="20217"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110808199"/>
                  </a:ext>
                </a:extLst>
              </a:tr>
              <a:tr h="295812">
                <a:tc>
                  <a:txBody>
                    <a:bodyPr/>
                    <a:lstStyle/>
                    <a:p>
                      <a:pPr marL="54610" marR="0" indent="-8890" algn="ctr">
                        <a:lnSpc>
                          <a:spcPct val="125000"/>
                        </a:lnSpc>
                        <a:spcBef>
                          <a:spcPts val="1200"/>
                        </a:spcBef>
                        <a:spcAft>
                          <a:spcPts val="0"/>
                        </a:spcAft>
                      </a:pPr>
                      <a:r>
                        <a:rPr lang="en-US" sz="1300" dirty="0">
                          <a:effectLst/>
                          <a:latin typeface="+mj-lt"/>
                          <a:cs typeface="Times New Roman" panose="02020603050405020304" pitchFamily="18" charset="0"/>
                        </a:rPr>
                        <a:t>C</a:t>
                      </a:r>
                      <a:r>
                        <a:rPr lang="en-US" sz="1300" baseline="-25000" dirty="0">
                          <a:effectLst/>
                          <a:latin typeface="+mj-lt"/>
                          <a:cs typeface="Times New Roman" panose="02020603050405020304" pitchFamily="18" charset="0"/>
                        </a:rPr>
                        <a:t>c</a:t>
                      </a:r>
                      <a:r>
                        <a:rPr lang="en-US" sz="1300" dirty="0">
                          <a:effectLst/>
                          <a:latin typeface="+mj-lt"/>
                          <a:cs typeface="Times New Roman" panose="02020603050405020304" pitchFamily="18" charset="0"/>
                        </a:rPr>
                        <a:t>=-0.461 </a:t>
                      </a:r>
                      <a:r>
                        <a:rPr lang="en-US" sz="1300" dirty="0">
                          <a:effectLst/>
                          <a:latin typeface="+mj-lt"/>
                          <a:cs typeface="Times New Roman" panose="02020603050405020304" pitchFamily="18" charset="0"/>
                          <a:sym typeface="Symbol" panose="05050102010706020507" pitchFamily="18" charset="2"/>
                        </a:rPr>
                        <a:t></a:t>
                      </a:r>
                      <a:r>
                        <a:rPr lang="en-US" sz="1300" baseline="-25000" dirty="0">
                          <a:effectLst/>
                          <a:latin typeface="+mj-lt"/>
                          <a:cs typeface="Times New Roman" panose="02020603050405020304" pitchFamily="18" charset="0"/>
                        </a:rPr>
                        <a:t>d</a:t>
                      </a:r>
                      <a:r>
                        <a:rPr lang="en-US" sz="1300" dirty="0">
                          <a:effectLst/>
                          <a:latin typeface="+mj-lt"/>
                          <a:cs typeface="Times New Roman" panose="02020603050405020304" pitchFamily="18" charset="0"/>
                        </a:rPr>
                        <a:t>+0.883</a:t>
                      </a:r>
                      <a:endParaRPr lang="en-US" sz="1300" dirty="0">
                        <a:effectLst/>
                        <a:latin typeface="+mj-lt"/>
                        <a:ea typeface="Georgia" panose="02040502050405020303" pitchFamily="18" charset="0"/>
                        <a:cs typeface="Times New Roman" panose="02020603050405020304" pitchFamily="18" charset="0"/>
                      </a:endParaRPr>
                    </a:p>
                  </a:txBody>
                  <a:tcPr marL="42184" marR="42184" marT="20217" marB="20217"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19050" marR="0" indent="0" algn="ctr">
                        <a:lnSpc>
                          <a:spcPct val="125000"/>
                        </a:lnSpc>
                        <a:spcBef>
                          <a:spcPts val="0"/>
                        </a:spcBef>
                        <a:spcAft>
                          <a:spcPts val="0"/>
                        </a:spcAft>
                      </a:pPr>
                      <a:r>
                        <a:rPr lang="en-US" sz="1300" u="none" dirty="0">
                          <a:effectLst/>
                          <a:latin typeface="+mj-lt"/>
                          <a:cs typeface="Times New Roman" panose="02020603050405020304" pitchFamily="18" charset="0"/>
                        </a:rPr>
                        <a:t>Abbasi et al. (2012)</a:t>
                      </a:r>
                      <a:endParaRPr lang="en-US" sz="1300" u="none" dirty="0">
                        <a:effectLst/>
                        <a:latin typeface="+mj-lt"/>
                        <a:ea typeface="Georgia" panose="02040502050405020303" pitchFamily="18" charset="0"/>
                        <a:cs typeface="Times New Roman" panose="02020603050405020304" pitchFamily="18" charset="0"/>
                      </a:endParaRPr>
                    </a:p>
                  </a:txBody>
                  <a:tcPr marL="42184" marR="42184" marT="20217" marB="20217"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043283640"/>
                  </a:ext>
                </a:extLst>
              </a:tr>
            </a:tbl>
          </a:graphicData>
        </a:graphic>
      </p:graphicFrame>
      <p:sp>
        <p:nvSpPr>
          <p:cNvPr id="3" name="Rectangle 2">
            <a:extLst>
              <a:ext uri="{FF2B5EF4-FFF2-40B4-BE49-F238E27FC236}">
                <a16:creationId xmlns:a16="http://schemas.microsoft.com/office/drawing/2014/main" id="{63318F01-B902-4D37-8802-B3614DBF98E9}"/>
              </a:ext>
            </a:extLst>
          </p:cNvPr>
          <p:cNvSpPr/>
          <p:nvPr/>
        </p:nvSpPr>
        <p:spPr>
          <a:xfrm>
            <a:off x="1654892" y="2159812"/>
            <a:ext cx="2385479" cy="2323713"/>
          </a:xfrm>
          <a:prstGeom prst="rect">
            <a:avLst/>
          </a:prstGeom>
        </p:spPr>
        <p:txBody>
          <a:bodyPr wrap="square">
            <a:spAutoFit/>
          </a:bodyPr>
          <a:lstStyle/>
          <a:p>
            <a:r>
              <a:rPr lang="en-US" sz="2900" dirty="0">
                <a:solidFill>
                  <a:srgbClr val="FFFFFF"/>
                </a:solidFill>
                <a:latin typeface="+mj-lt"/>
                <a:cs typeface="Times New Roman" panose="02020603050405020304" pitchFamily="18" charset="0"/>
              </a:rPr>
              <a:t>Empirical Correlations for Compression Index (C</a:t>
            </a:r>
            <a:r>
              <a:rPr lang="en-US" sz="2900" baseline="-25000" dirty="0">
                <a:solidFill>
                  <a:srgbClr val="FFFFFF"/>
                </a:solidFill>
                <a:latin typeface="+mj-lt"/>
                <a:cs typeface="Times New Roman" panose="02020603050405020304" pitchFamily="18" charset="0"/>
              </a:rPr>
              <a:t>c</a:t>
            </a:r>
            <a:r>
              <a:rPr lang="en-US" sz="2900" dirty="0">
                <a:solidFill>
                  <a:srgbClr val="FFFFFF"/>
                </a:solidFill>
                <a:latin typeface="+mj-lt"/>
                <a:cs typeface="Times New Roman" panose="02020603050405020304" pitchFamily="18" charset="0"/>
              </a:rPr>
              <a:t>)</a:t>
            </a:r>
            <a:endParaRPr lang="en-US" sz="2900" dirty="0">
              <a:latin typeface="+mj-lt"/>
            </a:endParaRPr>
          </a:p>
        </p:txBody>
      </p:sp>
      <p:sp>
        <p:nvSpPr>
          <p:cNvPr id="2" name="Slide Number Placeholder 1">
            <a:extLst>
              <a:ext uri="{FF2B5EF4-FFF2-40B4-BE49-F238E27FC236}">
                <a16:creationId xmlns:a16="http://schemas.microsoft.com/office/drawing/2014/main" id="{9824BE88-CEC3-4D4B-AF5D-4547381DED17}"/>
              </a:ext>
            </a:extLst>
          </p:cNvPr>
          <p:cNvSpPr>
            <a:spLocks noGrp="1"/>
          </p:cNvSpPr>
          <p:nvPr>
            <p:ph type="sldNum" sz="quarter" idx="12"/>
          </p:nvPr>
        </p:nvSpPr>
        <p:spPr/>
        <p:txBody>
          <a:bodyPr/>
          <a:lstStyle/>
          <a:p>
            <a:fld id="{C7AE4AFB-FEC0-4F29-909E-DE1E918E075B}" type="slidenum">
              <a:rPr lang="en-US" smtClean="0"/>
              <a:t>24</a:t>
            </a:fld>
            <a:endParaRPr lang="en-US"/>
          </a:p>
        </p:txBody>
      </p:sp>
    </p:spTree>
    <p:extLst>
      <p:ext uri="{BB962C8B-B14F-4D97-AF65-F5344CB8AC3E}">
        <p14:creationId xmlns:p14="http://schemas.microsoft.com/office/powerpoint/2010/main" val="396071907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7">
            <a:extLst>
              <a:ext uri="{FF2B5EF4-FFF2-40B4-BE49-F238E27FC236}">
                <a16:creationId xmlns:a16="http://schemas.microsoft.com/office/drawing/2014/main" id="{8136556F-946A-4A56-AC98-61DFB4E97A92}"/>
              </a:ext>
            </a:extLst>
          </p:cNvPr>
          <p:cNvSpPr>
            <a:spLocks noGrp="1"/>
          </p:cNvSpPr>
          <p:nvPr>
            <p:ph idx="1"/>
          </p:nvPr>
        </p:nvSpPr>
        <p:spPr/>
        <p:txBody>
          <a:bodyPr>
            <a:normAutofit/>
          </a:bodyPr>
          <a:lstStyle/>
          <a:p>
            <a:r>
              <a:rPr lang="en-US" sz="2800" dirty="0">
                <a:latin typeface="+mj-lt"/>
                <a:cs typeface="Times New Roman" panose="02020603050405020304" pitchFamily="18" charset="0"/>
              </a:rPr>
              <a:t>Recompression index is defined as the average slope of the recompression portion of the </a:t>
            </a:r>
            <a:r>
              <a:rPr lang="en-US" sz="2800" i="1" dirty="0" err="1">
                <a:latin typeface="+mj-lt"/>
                <a:cs typeface="Times New Roman" panose="02020603050405020304" pitchFamily="18" charset="0"/>
              </a:rPr>
              <a:t>e-log</a:t>
            </a:r>
            <a:r>
              <a:rPr lang="en-US" sz="2800" i="1" dirty="0" err="1">
                <a:cs typeface="Times New Roman" panose="02020603050405020304" pitchFamily="18" charset="0"/>
                <a:sym typeface="Symbol" panose="05050102010706020507" pitchFamily="18" charset="2"/>
              </a:rPr>
              <a:t></a:t>
            </a:r>
            <a:r>
              <a:rPr lang="en-US" sz="2800" i="1" dirty="0" err="1">
                <a:latin typeface="+mj-lt"/>
                <a:cs typeface="Times New Roman" panose="02020603050405020304" pitchFamily="18" charset="0"/>
              </a:rPr>
              <a:t>’</a:t>
            </a:r>
            <a:r>
              <a:rPr lang="en-US" sz="2800" i="1" baseline="-25000" dirty="0" err="1">
                <a:latin typeface="+mj-lt"/>
                <a:cs typeface="Times New Roman" panose="02020603050405020304" pitchFamily="18" charset="0"/>
              </a:rPr>
              <a:t>v</a:t>
            </a:r>
            <a:r>
              <a:rPr lang="en-US" sz="2800" dirty="0">
                <a:latin typeface="+mj-lt"/>
                <a:cs typeface="Times New Roman" panose="02020603050405020304" pitchFamily="18" charset="0"/>
              </a:rPr>
              <a:t> curve.</a:t>
            </a:r>
          </a:p>
          <a:p>
            <a:r>
              <a:rPr lang="en-US" sz="2800" i="1" dirty="0">
                <a:latin typeface="+mj-lt"/>
                <a:cs typeface="Times New Roman" panose="02020603050405020304" pitchFamily="18" charset="0"/>
              </a:rPr>
              <a:t>C</a:t>
            </a:r>
            <a:r>
              <a:rPr lang="en-US" sz="2800" i="1" baseline="-25000" dirty="0">
                <a:latin typeface="+mj-lt"/>
                <a:cs typeface="Times New Roman" panose="02020603050405020304" pitchFamily="18" charset="0"/>
              </a:rPr>
              <a:t>r</a:t>
            </a:r>
            <a:r>
              <a:rPr lang="en-US" sz="2800" dirty="0">
                <a:latin typeface="+mj-lt"/>
                <a:cs typeface="Times New Roman" panose="02020603050405020304" pitchFamily="18" charset="0"/>
              </a:rPr>
              <a:t> is highly dependent on the sample quality.</a:t>
            </a:r>
          </a:p>
          <a:p>
            <a:r>
              <a:rPr lang="en-US" sz="2800" i="1" dirty="0">
                <a:latin typeface="+mj-lt"/>
                <a:cs typeface="Times New Roman" panose="02020603050405020304" pitchFamily="18" charset="0"/>
              </a:rPr>
              <a:t>C</a:t>
            </a:r>
            <a:r>
              <a:rPr lang="en-US" sz="2800" i="1" baseline="-25000" dirty="0">
                <a:latin typeface="+mj-lt"/>
                <a:cs typeface="Times New Roman" panose="02020603050405020304" pitchFamily="18" charset="0"/>
              </a:rPr>
              <a:t>r</a:t>
            </a:r>
            <a:r>
              <a:rPr lang="en-US" sz="2800" dirty="0">
                <a:latin typeface="+mj-lt"/>
                <a:cs typeface="Times New Roman" panose="02020603050405020304" pitchFamily="18" charset="0"/>
              </a:rPr>
              <a:t> as a function of </a:t>
            </a:r>
            <a:r>
              <a:rPr lang="en-US" sz="2800" i="1" dirty="0">
                <a:latin typeface="+mj-lt"/>
                <a:cs typeface="Times New Roman" panose="02020603050405020304" pitchFamily="18" charset="0"/>
              </a:rPr>
              <a:t>C</a:t>
            </a:r>
            <a:r>
              <a:rPr lang="en-US" sz="2800" i="1" baseline="-25000" dirty="0">
                <a:latin typeface="+mj-lt"/>
                <a:cs typeface="Times New Roman" panose="02020603050405020304" pitchFamily="18" charset="0"/>
              </a:rPr>
              <a:t>c</a:t>
            </a:r>
          </a:p>
          <a:p>
            <a:pPr lvl="1"/>
            <a:r>
              <a:rPr lang="en-US" sz="2400" i="1" dirty="0">
                <a:latin typeface="+mj-lt"/>
                <a:cs typeface="Times New Roman" panose="02020603050405020304" pitchFamily="18" charset="0"/>
              </a:rPr>
              <a:t>C</a:t>
            </a:r>
            <a:r>
              <a:rPr lang="en-US" sz="2400" i="1" baseline="-25000" dirty="0">
                <a:latin typeface="+mj-lt"/>
                <a:cs typeface="Times New Roman" panose="02020603050405020304" pitchFamily="18" charset="0"/>
              </a:rPr>
              <a:t>r</a:t>
            </a:r>
            <a:r>
              <a:rPr lang="en-US" sz="2400" i="1" dirty="0">
                <a:latin typeface="+mj-lt"/>
                <a:cs typeface="Times New Roman" panose="02020603050405020304" pitchFamily="18" charset="0"/>
              </a:rPr>
              <a:t>/C</a:t>
            </a:r>
            <a:r>
              <a:rPr lang="en-US" sz="2400" i="1" baseline="-25000" dirty="0">
                <a:latin typeface="+mj-lt"/>
                <a:cs typeface="Times New Roman" panose="02020603050405020304" pitchFamily="18" charset="0"/>
              </a:rPr>
              <a:t>c</a:t>
            </a:r>
            <a:r>
              <a:rPr lang="en-US" sz="2400" i="1" dirty="0">
                <a:latin typeface="+mj-lt"/>
                <a:cs typeface="Times New Roman" panose="02020603050405020304" pitchFamily="18" charset="0"/>
              </a:rPr>
              <a:t> </a:t>
            </a:r>
            <a:r>
              <a:rPr lang="en-US" sz="2400" dirty="0">
                <a:latin typeface="+mj-lt"/>
                <a:cs typeface="Times New Roman" panose="02020603050405020304" pitchFamily="18" charset="0"/>
              </a:rPr>
              <a:t>ranges from 0.02 to 0.20 (</a:t>
            </a:r>
            <a:r>
              <a:rPr lang="en-US" sz="2400" dirty="0" err="1">
                <a:latin typeface="+mj-lt"/>
                <a:cs typeface="Times New Roman" panose="02020603050405020304" pitchFamily="18" charset="0"/>
              </a:rPr>
              <a:t>Terzaghi</a:t>
            </a:r>
            <a:r>
              <a:rPr lang="en-US" sz="2400" dirty="0">
                <a:latin typeface="+mj-lt"/>
                <a:cs typeface="Times New Roman" panose="02020603050405020304" pitchFamily="18" charset="0"/>
              </a:rPr>
              <a:t> et al., 1996)</a:t>
            </a:r>
          </a:p>
          <a:p>
            <a:pPr lvl="1"/>
            <a:r>
              <a:rPr lang="en-US" sz="2400" i="1" dirty="0">
                <a:latin typeface="+mj-lt"/>
                <a:cs typeface="Times New Roman" panose="02020603050405020304" pitchFamily="18" charset="0"/>
              </a:rPr>
              <a:t>C</a:t>
            </a:r>
            <a:r>
              <a:rPr lang="en-US" sz="2400" i="1" baseline="-25000" dirty="0">
                <a:latin typeface="+mj-lt"/>
                <a:cs typeface="Times New Roman" panose="02020603050405020304" pitchFamily="18" charset="0"/>
              </a:rPr>
              <a:t>r</a:t>
            </a:r>
            <a:r>
              <a:rPr lang="en-US" sz="2400" i="1" dirty="0">
                <a:latin typeface="+mj-lt"/>
                <a:cs typeface="Times New Roman" panose="02020603050405020304" pitchFamily="18" charset="0"/>
              </a:rPr>
              <a:t>/C</a:t>
            </a:r>
            <a:r>
              <a:rPr lang="en-US" sz="2400" i="1" baseline="-25000" dirty="0">
                <a:latin typeface="+mj-lt"/>
                <a:cs typeface="Times New Roman" panose="02020603050405020304" pitchFamily="18" charset="0"/>
              </a:rPr>
              <a:t>c</a:t>
            </a:r>
            <a:r>
              <a:rPr lang="en-US" sz="2400" dirty="0">
                <a:latin typeface="+mj-lt"/>
                <a:cs typeface="Times New Roman" panose="02020603050405020304" pitchFamily="18" charset="0"/>
              </a:rPr>
              <a:t> = 0.10 is commonly used in practice.</a:t>
            </a:r>
          </a:p>
          <a:p>
            <a:r>
              <a:rPr lang="en-US" sz="2800" dirty="0">
                <a:latin typeface="+mj-lt"/>
                <a:cs typeface="Times New Roman" panose="02020603050405020304" pitchFamily="18" charset="0"/>
              </a:rPr>
              <a:t>How </a:t>
            </a:r>
            <a:r>
              <a:rPr lang="en-US" sz="2800" i="1" dirty="0">
                <a:latin typeface="+mj-lt"/>
                <a:cs typeface="Times New Roman" panose="02020603050405020304" pitchFamily="18" charset="0"/>
              </a:rPr>
              <a:t>C</a:t>
            </a:r>
            <a:r>
              <a:rPr lang="en-US" sz="2800" i="1" baseline="-25000" dirty="0">
                <a:latin typeface="+mj-lt"/>
                <a:cs typeface="Times New Roman" panose="02020603050405020304" pitchFamily="18" charset="0"/>
              </a:rPr>
              <a:t>r</a:t>
            </a:r>
            <a:r>
              <a:rPr lang="en-US" sz="2800" baseline="-25000" dirty="0">
                <a:latin typeface="+mj-lt"/>
                <a:cs typeface="Times New Roman" panose="02020603050405020304" pitchFamily="18" charset="0"/>
              </a:rPr>
              <a:t> </a:t>
            </a:r>
            <a:r>
              <a:rPr lang="en-US" sz="2800" dirty="0">
                <a:latin typeface="+mj-lt"/>
                <a:cs typeface="Times New Roman" panose="02020603050405020304" pitchFamily="18" charset="0"/>
              </a:rPr>
              <a:t>is determined?</a:t>
            </a:r>
          </a:p>
          <a:p>
            <a:r>
              <a:rPr lang="en-US" sz="2800" b="1" dirty="0">
                <a:latin typeface="+mj-lt"/>
                <a:cs typeface="Times New Roman" panose="02020603050405020304" pitchFamily="18" charset="0"/>
              </a:rPr>
              <a:t>Effects of sample disturbance?</a:t>
            </a:r>
          </a:p>
        </p:txBody>
      </p:sp>
      <p:sp>
        <p:nvSpPr>
          <p:cNvPr id="6" name="Title 1">
            <a:extLst>
              <a:ext uri="{FF2B5EF4-FFF2-40B4-BE49-F238E27FC236}">
                <a16:creationId xmlns:a16="http://schemas.microsoft.com/office/drawing/2014/main" id="{DB51CF20-3027-461B-B408-CCF00F333CE0}"/>
              </a:ext>
            </a:extLst>
          </p:cNvPr>
          <p:cNvSpPr txBox="1">
            <a:spLocks/>
          </p:cNvSpPr>
          <p:nvPr/>
        </p:nvSpPr>
        <p:spPr>
          <a:xfrm>
            <a:off x="838200" y="440738"/>
            <a:ext cx="10515600" cy="994764"/>
          </a:xfrm>
          <a:prstGeom prst="rect">
            <a:avLst/>
          </a:prstGeom>
        </p:spPr>
        <p:txBody>
          <a:bodyPr vert="horz" lIns="91440" tIns="45720" rIns="91440" bIns="45720" rtlCol="0" anchor="b">
            <a:normAutofit/>
          </a:bodyPr>
          <a:lstStyle>
            <a:lvl1pPr algn="l" defTabSz="914377" rtl="0" eaLnBrk="1" latinLnBrk="0" hangingPunct="1">
              <a:lnSpc>
                <a:spcPct val="90000"/>
              </a:lnSpc>
              <a:spcBef>
                <a:spcPct val="0"/>
              </a:spcBef>
              <a:buNone/>
              <a:defRPr sz="3200" kern="1200">
                <a:solidFill>
                  <a:srgbClr val="013F62"/>
                </a:solidFill>
                <a:latin typeface="Arial" panose="020B0604020202020204" pitchFamily="34" charset="0"/>
                <a:ea typeface="+mj-ea"/>
                <a:cs typeface="Arial" panose="020B0604020202020204" pitchFamily="34" charset="0"/>
              </a:defRPr>
            </a:lvl1pPr>
          </a:lstStyle>
          <a:p>
            <a:r>
              <a:rPr lang="en-US" dirty="0">
                <a:latin typeface="+mj-lt"/>
                <a:cs typeface="Times New Roman" panose="02020603050405020304" pitchFamily="18" charset="0"/>
              </a:rPr>
              <a:t>Recompression Index (C</a:t>
            </a:r>
            <a:r>
              <a:rPr lang="en-US" baseline="-25000" dirty="0">
                <a:latin typeface="+mj-lt"/>
                <a:cs typeface="Times New Roman" panose="02020603050405020304" pitchFamily="18" charset="0"/>
              </a:rPr>
              <a:t>r</a:t>
            </a:r>
            <a:r>
              <a:rPr lang="en-US" dirty="0">
                <a:latin typeface="+mj-lt"/>
                <a:cs typeface="Times New Roman" panose="02020603050405020304" pitchFamily="18" charset="0"/>
              </a:rPr>
              <a:t>)</a:t>
            </a:r>
            <a:endParaRPr lang="en-US" sz="4800" dirty="0">
              <a:solidFill>
                <a:srgbClr val="FF0000"/>
              </a:solidFill>
              <a:latin typeface="+mj-lt"/>
              <a:cs typeface="Times New Roman" panose="02020603050405020304" pitchFamily="18" charset="0"/>
            </a:endParaRPr>
          </a:p>
        </p:txBody>
      </p:sp>
      <p:sp>
        <p:nvSpPr>
          <p:cNvPr id="2" name="Slide Number Placeholder 1">
            <a:extLst>
              <a:ext uri="{FF2B5EF4-FFF2-40B4-BE49-F238E27FC236}">
                <a16:creationId xmlns:a16="http://schemas.microsoft.com/office/drawing/2014/main" id="{00B9FF6B-2D6E-4377-8050-C0661472F548}"/>
              </a:ext>
            </a:extLst>
          </p:cNvPr>
          <p:cNvSpPr>
            <a:spLocks noGrp="1"/>
          </p:cNvSpPr>
          <p:nvPr>
            <p:ph type="sldNum" sz="quarter" idx="12"/>
          </p:nvPr>
        </p:nvSpPr>
        <p:spPr/>
        <p:txBody>
          <a:bodyPr/>
          <a:lstStyle/>
          <a:p>
            <a:fld id="{C7AE4AFB-FEC0-4F29-909E-DE1E918E075B}" type="slidenum">
              <a:rPr lang="en-US" smtClean="0"/>
              <a:t>25</a:t>
            </a:fld>
            <a:endParaRPr lang="en-US" dirty="0"/>
          </a:p>
        </p:txBody>
      </p:sp>
    </p:spTree>
    <p:extLst>
      <p:ext uri="{BB962C8B-B14F-4D97-AF65-F5344CB8AC3E}">
        <p14:creationId xmlns:p14="http://schemas.microsoft.com/office/powerpoint/2010/main" val="244939325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aphicFrame>
        <p:nvGraphicFramePr>
          <p:cNvPr id="4" name="Content Placeholder 3">
            <a:extLst>
              <a:ext uri="{FF2B5EF4-FFF2-40B4-BE49-F238E27FC236}">
                <a16:creationId xmlns:a16="http://schemas.microsoft.com/office/drawing/2014/main" id="{3B6721AD-6075-4CE0-81C8-62B56AF398B4}"/>
              </a:ext>
            </a:extLst>
          </p:cNvPr>
          <p:cNvGraphicFramePr>
            <a:graphicFrameLocks noGrp="1"/>
          </p:cNvGraphicFramePr>
          <p:nvPr>
            <p:ph sz="half" idx="2"/>
            <p:extLst>
              <p:ext uri="{D42A27DB-BD31-4B8C-83A1-F6EECF244321}">
                <p14:modId xmlns:p14="http://schemas.microsoft.com/office/powerpoint/2010/main" val="2061025673"/>
              </p:ext>
            </p:extLst>
          </p:nvPr>
        </p:nvGraphicFramePr>
        <p:xfrm>
          <a:off x="5248275" y="666750"/>
          <a:ext cx="6105042" cy="4895698"/>
        </p:xfrm>
        <a:graphic>
          <a:graphicData uri="http://schemas.openxmlformats.org/drawingml/2006/table">
            <a:tbl>
              <a:tblPr firstRow="1" firstCol="1" bandRow="1">
                <a:tableStyleId>{5940675A-B579-460E-94D1-54222C63F5DA}</a:tableStyleId>
              </a:tblPr>
              <a:tblGrid>
                <a:gridCol w="3212186">
                  <a:extLst>
                    <a:ext uri="{9D8B030D-6E8A-4147-A177-3AD203B41FA5}">
                      <a16:colId xmlns:a16="http://schemas.microsoft.com/office/drawing/2014/main" val="3846831550"/>
                    </a:ext>
                  </a:extLst>
                </a:gridCol>
                <a:gridCol w="2892856">
                  <a:extLst>
                    <a:ext uri="{9D8B030D-6E8A-4147-A177-3AD203B41FA5}">
                      <a16:colId xmlns:a16="http://schemas.microsoft.com/office/drawing/2014/main" val="861969468"/>
                    </a:ext>
                  </a:extLst>
                </a:gridCol>
              </a:tblGrid>
              <a:tr h="330653">
                <a:tc>
                  <a:txBody>
                    <a:bodyPr/>
                    <a:lstStyle/>
                    <a:p>
                      <a:pPr marL="0" marR="0" indent="0" algn="ctr">
                        <a:lnSpc>
                          <a:spcPct val="125000"/>
                        </a:lnSpc>
                        <a:spcBef>
                          <a:spcPts val="1200"/>
                        </a:spcBef>
                        <a:spcAft>
                          <a:spcPts val="0"/>
                        </a:spcAft>
                      </a:pPr>
                      <a:r>
                        <a:rPr lang="en-US" sz="1600" b="1" dirty="0">
                          <a:solidFill>
                            <a:schemeClr val="bg1"/>
                          </a:solidFill>
                          <a:effectLst/>
                          <a:latin typeface="+mj-lt"/>
                          <a:cs typeface="Times New Roman" panose="02020603050405020304" pitchFamily="18" charset="0"/>
                        </a:rPr>
                        <a:t>Equation</a:t>
                      </a:r>
                      <a:endParaRPr lang="en-US" sz="1600" b="1" dirty="0">
                        <a:solidFill>
                          <a:schemeClr val="bg1"/>
                        </a:solidFill>
                        <a:effectLst/>
                        <a:latin typeface="+mj-lt"/>
                        <a:ea typeface="Georgia" panose="02040502050405020303" pitchFamily="18" charset="0"/>
                        <a:cs typeface="Times New Roman" panose="02020603050405020304" pitchFamily="18" charset="0"/>
                      </a:endParaRPr>
                    </a:p>
                  </a:txBody>
                  <a:tcPr marL="59979" marR="59979"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013F62"/>
                    </a:solidFill>
                  </a:tcPr>
                </a:tc>
                <a:tc>
                  <a:txBody>
                    <a:bodyPr/>
                    <a:lstStyle/>
                    <a:p>
                      <a:pPr marL="0" marR="0" indent="0" algn="ctr">
                        <a:lnSpc>
                          <a:spcPct val="125000"/>
                        </a:lnSpc>
                        <a:spcBef>
                          <a:spcPts val="0"/>
                        </a:spcBef>
                        <a:spcAft>
                          <a:spcPts val="0"/>
                        </a:spcAft>
                      </a:pPr>
                      <a:r>
                        <a:rPr lang="en-US" sz="1600" b="1" dirty="0">
                          <a:solidFill>
                            <a:schemeClr val="bg1"/>
                          </a:solidFill>
                          <a:effectLst/>
                          <a:latin typeface="+mj-lt"/>
                          <a:cs typeface="Times New Roman" panose="02020603050405020304" pitchFamily="18" charset="0"/>
                        </a:rPr>
                        <a:t>Reference</a:t>
                      </a:r>
                      <a:endParaRPr lang="en-US" sz="1600" b="1" dirty="0">
                        <a:solidFill>
                          <a:schemeClr val="bg1"/>
                        </a:solidFill>
                        <a:effectLst/>
                        <a:latin typeface="+mj-lt"/>
                        <a:ea typeface="Georgia" panose="02040502050405020303" pitchFamily="18" charset="0"/>
                        <a:cs typeface="Times New Roman" panose="02020603050405020304" pitchFamily="18" charset="0"/>
                      </a:endParaRPr>
                    </a:p>
                  </a:txBody>
                  <a:tcPr marL="59979" marR="59979"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013F62"/>
                    </a:solidFill>
                  </a:tcPr>
                </a:tc>
                <a:extLst>
                  <a:ext uri="{0D108BD9-81ED-4DB2-BD59-A6C34878D82A}">
                    <a16:rowId xmlns:a16="http://schemas.microsoft.com/office/drawing/2014/main" val="2707227113"/>
                  </a:ext>
                </a:extLst>
              </a:tr>
              <a:tr h="451831">
                <a:tc>
                  <a:txBody>
                    <a:bodyPr/>
                    <a:lstStyle/>
                    <a:p>
                      <a:pPr marL="0" marR="0" indent="0" algn="ctr">
                        <a:lnSpc>
                          <a:spcPct val="125000"/>
                        </a:lnSpc>
                        <a:spcBef>
                          <a:spcPts val="1200"/>
                        </a:spcBef>
                        <a:spcAft>
                          <a:spcPts val="0"/>
                        </a:spcAft>
                      </a:pPr>
                      <a:r>
                        <a:rPr lang="en-US" sz="1800" dirty="0">
                          <a:effectLst/>
                          <a:latin typeface="+mj-lt"/>
                          <a:cs typeface="Times New Roman" panose="02020603050405020304" pitchFamily="18" charset="0"/>
                        </a:rPr>
                        <a:t>C</a:t>
                      </a:r>
                      <a:r>
                        <a:rPr lang="en-US" sz="1800" baseline="-25000" dirty="0">
                          <a:effectLst/>
                          <a:latin typeface="+mj-lt"/>
                          <a:cs typeface="Times New Roman" panose="02020603050405020304" pitchFamily="18" charset="0"/>
                        </a:rPr>
                        <a:t>r</a:t>
                      </a:r>
                      <a:r>
                        <a:rPr lang="en-US" sz="1800" dirty="0">
                          <a:effectLst/>
                          <a:latin typeface="+mj-lt"/>
                          <a:cs typeface="Times New Roman" panose="02020603050405020304" pitchFamily="18" charset="0"/>
                        </a:rPr>
                        <a:t> = 0.0463 </a:t>
                      </a:r>
                      <a:r>
                        <a:rPr lang="en-US" sz="1800" dirty="0" err="1">
                          <a:effectLst/>
                          <a:latin typeface="+mj-lt"/>
                          <a:cs typeface="Times New Roman" panose="02020603050405020304" pitchFamily="18" charset="0"/>
                        </a:rPr>
                        <a:t>e</a:t>
                      </a:r>
                      <a:r>
                        <a:rPr lang="en-US" sz="1800" baseline="-25000" dirty="0" err="1">
                          <a:effectLst/>
                          <a:latin typeface="+mj-lt"/>
                          <a:cs typeface="Times New Roman" panose="02020603050405020304" pitchFamily="18" charset="0"/>
                        </a:rPr>
                        <a:t>L</a:t>
                      </a:r>
                      <a:endParaRPr lang="en-US" sz="1800" dirty="0">
                        <a:effectLst/>
                        <a:latin typeface="+mj-lt"/>
                        <a:ea typeface="Georgia" panose="02040502050405020303" pitchFamily="18" charset="0"/>
                        <a:cs typeface="Times New Roman" panose="02020603050405020304" pitchFamily="18" charset="0"/>
                      </a:endParaRPr>
                    </a:p>
                  </a:txBody>
                  <a:tcPr marL="59979" marR="59979" marT="46370" marB="4637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marL="0" marR="0" indent="0" algn="ctr">
                        <a:lnSpc>
                          <a:spcPct val="125000"/>
                        </a:lnSpc>
                        <a:spcBef>
                          <a:spcPts val="0"/>
                        </a:spcBef>
                        <a:spcAft>
                          <a:spcPts val="0"/>
                        </a:spcAft>
                      </a:pPr>
                      <a:r>
                        <a:rPr lang="en-US" sz="1800" u="none" dirty="0">
                          <a:effectLst/>
                          <a:latin typeface="+mj-lt"/>
                          <a:cs typeface="Times New Roman" panose="02020603050405020304" pitchFamily="18" charset="0"/>
                        </a:rPr>
                        <a:t>Nagaraj and Murthy (1985)</a:t>
                      </a:r>
                      <a:endParaRPr lang="en-US" sz="1800" u="none" dirty="0">
                        <a:solidFill>
                          <a:schemeClr val="tx1"/>
                        </a:solidFill>
                        <a:effectLst/>
                        <a:latin typeface="+mj-lt"/>
                        <a:ea typeface="Georgia" panose="02040502050405020303" pitchFamily="18" charset="0"/>
                        <a:cs typeface="Times New Roman" panose="02020603050405020304" pitchFamily="18" charset="0"/>
                      </a:endParaRPr>
                    </a:p>
                  </a:txBody>
                  <a:tcPr marL="59979" marR="59979" marT="46370" marB="4637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235870491"/>
                  </a:ext>
                </a:extLst>
              </a:tr>
              <a:tr h="451831">
                <a:tc>
                  <a:txBody>
                    <a:bodyPr/>
                    <a:lstStyle/>
                    <a:p>
                      <a:pPr marL="0" marR="0" indent="0" algn="ctr">
                        <a:lnSpc>
                          <a:spcPct val="125000"/>
                        </a:lnSpc>
                        <a:spcBef>
                          <a:spcPts val="1200"/>
                        </a:spcBef>
                        <a:spcAft>
                          <a:spcPts val="0"/>
                        </a:spcAft>
                      </a:pPr>
                      <a:r>
                        <a:rPr lang="en-US" sz="1800" dirty="0">
                          <a:effectLst/>
                          <a:latin typeface="+mj-lt"/>
                          <a:cs typeface="Times New Roman" panose="02020603050405020304" pitchFamily="18" charset="0"/>
                        </a:rPr>
                        <a:t>C</a:t>
                      </a:r>
                      <a:r>
                        <a:rPr lang="en-US" sz="1800" baseline="-25000" dirty="0">
                          <a:effectLst/>
                          <a:latin typeface="+mj-lt"/>
                          <a:cs typeface="Times New Roman" panose="02020603050405020304" pitchFamily="18" charset="0"/>
                        </a:rPr>
                        <a:t>r</a:t>
                      </a:r>
                      <a:r>
                        <a:rPr lang="en-US" sz="1800" dirty="0">
                          <a:effectLst/>
                          <a:latin typeface="+mj-lt"/>
                          <a:cs typeface="Times New Roman" panose="02020603050405020304" pitchFamily="18" charset="0"/>
                        </a:rPr>
                        <a:t> = 0.00194 (PI – 4.6)</a:t>
                      </a:r>
                      <a:endParaRPr lang="en-US" sz="1800" dirty="0">
                        <a:effectLst/>
                        <a:latin typeface="+mj-lt"/>
                        <a:ea typeface="Georgia" panose="02040502050405020303" pitchFamily="18" charset="0"/>
                        <a:cs typeface="Times New Roman" panose="02020603050405020304" pitchFamily="18" charset="0"/>
                      </a:endParaRPr>
                    </a:p>
                  </a:txBody>
                  <a:tcPr marL="59979" marR="59979" marT="46370" marB="4637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marL="0" marR="0" indent="0" algn="ctr">
                        <a:lnSpc>
                          <a:spcPct val="125000"/>
                        </a:lnSpc>
                        <a:spcBef>
                          <a:spcPts val="0"/>
                        </a:spcBef>
                        <a:spcAft>
                          <a:spcPts val="0"/>
                        </a:spcAft>
                      </a:pPr>
                      <a:r>
                        <a:rPr lang="en-US" sz="1800" u="none" dirty="0">
                          <a:effectLst/>
                          <a:latin typeface="+mj-lt"/>
                          <a:cs typeface="Times New Roman" panose="02020603050405020304" pitchFamily="18" charset="0"/>
                        </a:rPr>
                        <a:t>Nakase et al. (1988)</a:t>
                      </a:r>
                      <a:endParaRPr lang="en-US" sz="1800" u="none" dirty="0">
                        <a:solidFill>
                          <a:schemeClr val="tx1"/>
                        </a:solidFill>
                        <a:effectLst/>
                        <a:latin typeface="+mj-lt"/>
                        <a:ea typeface="Georgia" panose="02040502050405020303" pitchFamily="18" charset="0"/>
                        <a:cs typeface="Times New Roman" panose="02020603050405020304" pitchFamily="18" charset="0"/>
                      </a:endParaRPr>
                    </a:p>
                  </a:txBody>
                  <a:tcPr marL="59979" marR="59979" marT="46370" marB="4637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188239941"/>
                  </a:ext>
                </a:extLst>
              </a:tr>
              <a:tr h="451831">
                <a:tc>
                  <a:txBody>
                    <a:bodyPr/>
                    <a:lstStyle/>
                    <a:p>
                      <a:pPr marL="0" marR="0" indent="0" algn="ctr">
                        <a:lnSpc>
                          <a:spcPct val="125000"/>
                        </a:lnSpc>
                        <a:spcBef>
                          <a:spcPts val="1200"/>
                        </a:spcBef>
                        <a:spcAft>
                          <a:spcPts val="0"/>
                        </a:spcAft>
                      </a:pPr>
                      <a:r>
                        <a:rPr lang="en-US" sz="1800" dirty="0">
                          <a:effectLst/>
                          <a:latin typeface="+mj-lt"/>
                          <a:cs typeface="Times New Roman" panose="02020603050405020304" pitchFamily="18" charset="0"/>
                        </a:rPr>
                        <a:t>C</a:t>
                      </a:r>
                      <a:r>
                        <a:rPr lang="en-US" sz="1800" baseline="-25000" dirty="0">
                          <a:effectLst/>
                          <a:latin typeface="+mj-lt"/>
                          <a:cs typeface="Times New Roman" panose="02020603050405020304" pitchFamily="18" charset="0"/>
                        </a:rPr>
                        <a:t>r</a:t>
                      </a:r>
                      <a:r>
                        <a:rPr lang="en-US" sz="1800" dirty="0">
                          <a:effectLst/>
                          <a:latin typeface="+mj-lt"/>
                          <a:cs typeface="Times New Roman" panose="02020603050405020304" pitchFamily="18" charset="0"/>
                        </a:rPr>
                        <a:t> = 0.0027 PI</a:t>
                      </a:r>
                      <a:endParaRPr lang="en-US" sz="1800" dirty="0">
                        <a:effectLst/>
                        <a:latin typeface="+mj-lt"/>
                        <a:ea typeface="Georgia" panose="02040502050405020303" pitchFamily="18" charset="0"/>
                        <a:cs typeface="Times New Roman" panose="02020603050405020304" pitchFamily="18" charset="0"/>
                      </a:endParaRPr>
                    </a:p>
                  </a:txBody>
                  <a:tcPr marL="59979" marR="59979" marT="46370" marB="4637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marL="0" marR="0" indent="0" algn="ctr">
                        <a:lnSpc>
                          <a:spcPct val="125000"/>
                        </a:lnSpc>
                        <a:spcBef>
                          <a:spcPts val="0"/>
                        </a:spcBef>
                        <a:spcAft>
                          <a:spcPts val="0"/>
                        </a:spcAft>
                      </a:pPr>
                      <a:r>
                        <a:rPr lang="en-US" sz="1800" u="none" dirty="0" err="1">
                          <a:effectLst/>
                          <a:latin typeface="+mj-lt"/>
                          <a:cs typeface="Times New Roman" panose="02020603050405020304" pitchFamily="18" charset="0"/>
                        </a:rPr>
                        <a:t>Kulhawy</a:t>
                      </a:r>
                      <a:r>
                        <a:rPr lang="en-US" sz="1800" u="none" dirty="0">
                          <a:effectLst/>
                          <a:latin typeface="+mj-lt"/>
                          <a:cs typeface="Times New Roman" panose="02020603050405020304" pitchFamily="18" charset="0"/>
                        </a:rPr>
                        <a:t> and Mayne (1990)</a:t>
                      </a:r>
                      <a:endParaRPr lang="en-US" sz="1800" u="none" dirty="0">
                        <a:solidFill>
                          <a:schemeClr val="tx1"/>
                        </a:solidFill>
                        <a:effectLst/>
                        <a:latin typeface="+mj-lt"/>
                        <a:ea typeface="Georgia" panose="02040502050405020303" pitchFamily="18" charset="0"/>
                        <a:cs typeface="Times New Roman" panose="02020603050405020304" pitchFamily="18" charset="0"/>
                      </a:endParaRPr>
                    </a:p>
                  </a:txBody>
                  <a:tcPr marL="59979" marR="59979" marT="46370" marB="4637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520213388"/>
                  </a:ext>
                </a:extLst>
              </a:tr>
              <a:tr h="451831">
                <a:tc>
                  <a:txBody>
                    <a:bodyPr/>
                    <a:lstStyle/>
                    <a:p>
                      <a:pPr marL="0" marR="0" indent="0" algn="ctr">
                        <a:lnSpc>
                          <a:spcPct val="125000"/>
                        </a:lnSpc>
                        <a:spcBef>
                          <a:spcPts val="1200"/>
                        </a:spcBef>
                        <a:spcAft>
                          <a:spcPts val="0"/>
                        </a:spcAft>
                      </a:pPr>
                      <a:r>
                        <a:rPr lang="en-US" sz="1800" dirty="0">
                          <a:effectLst/>
                          <a:latin typeface="+mj-lt"/>
                          <a:cs typeface="Times New Roman" panose="02020603050405020304" pitchFamily="18" charset="0"/>
                        </a:rPr>
                        <a:t>C</a:t>
                      </a:r>
                      <a:r>
                        <a:rPr lang="en-US" sz="1800" baseline="-25000" dirty="0">
                          <a:effectLst/>
                          <a:latin typeface="+mj-lt"/>
                          <a:cs typeface="Times New Roman" panose="02020603050405020304" pitchFamily="18" charset="0"/>
                        </a:rPr>
                        <a:t>r</a:t>
                      </a:r>
                      <a:r>
                        <a:rPr lang="en-US" sz="1800" dirty="0">
                          <a:effectLst/>
                          <a:latin typeface="+mj-lt"/>
                          <a:cs typeface="Times New Roman" panose="02020603050405020304" pitchFamily="18" charset="0"/>
                        </a:rPr>
                        <a:t> = 0.1257 </a:t>
                      </a:r>
                      <a:r>
                        <a:rPr lang="en-US" sz="1800" dirty="0">
                          <a:effectLst/>
                          <a:latin typeface="+mj-lt"/>
                          <a:cs typeface="Times New Roman" panose="02020603050405020304" pitchFamily="18" charset="0"/>
                          <a:sym typeface="Symbol" panose="05050102010706020507" pitchFamily="18" charset="2"/>
                        </a:rPr>
                        <a:t></a:t>
                      </a:r>
                      <a:r>
                        <a:rPr lang="en-US" sz="1800" baseline="-25000" dirty="0">
                          <a:effectLst/>
                          <a:latin typeface="+mj-lt"/>
                          <a:cs typeface="Times New Roman" panose="02020603050405020304" pitchFamily="18" charset="0"/>
                        </a:rPr>
                        <a:t>d</a:t>
                      </a:r>
                      <a:r>
                        <a:rPr lang="en-US" sz="1800" baseline="30000" dirty="0">
                          <a:effectLst/>
                          <a:latin typeface="+mj-lt"/>
                          <a:cs typeface="Times New Roman" panose="02020603050405020304" pitchFamily="18" charset="0"/>
                        </a:rPr>
                        <a:t>-2.88</a:t>
                      </a:r>
                      <a:r>
                        <a:rPr lang="es-ES" sz="1800" baseline="30000" dirty="0">
                          <a:effectLst/>
                          <a:latin typeface="+mj-lt"/>
                          <a:cs typeface="Times New Roman" panose="02020603050405020304" pitchFamily="18" charset="0"/>
                        </a:rPr>
                        <a:t>26</a:t>
                      </a:r>
                      <a:endParaRPr lang="en-US" sz="1800" dirty="0">
                        <a:effectLst/>
                        <a:latin typeface="+mj-lt"/>
                        <a:ea typeface="Georgia" panose="02040502050405020303" pitchFamily="18" charset="0"/>
                        <a:cs typeface="Times New Roman" panose="02020603050405020304" pitchFamily="18" charset="0"/>
                      </a:endParaRPr>
                    </a:p>
                  </a:txBody>
                  <a:tcPr marL="59979" marR="59979" marT="46370" marB="4637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marL="0" marR="0" indent="0" algn="ctr">
                        <a:lnSpc>
                          <a:spcPct val="125000"/>
                        </a:lnSpc>
                        <a:spcBef>
                          <a:spcPts val="0"/>
                        </a:spcBef>
                        <a:spcAft>
                          <a:spcPts val="0"/>
                        </a:spcAft>
                      </a:pPr>
                      <a:r>
                        <a:rPr lang="es-ES" sz="1800" u="none" dirty="0" err="1">
                          <a:effectLst/>
                          <a:latin typeface="+mj-lt"/>
                          <a:cs typeface="Times New Roman" panose="02020603050405020304" pitchFamily="18" charset="0"/>
                        </a:rPr>
                        <a:t>Isik</a:t>
                      </a:r>
                      <a:r>
                        <a:rPr lang="es-ES" sz="1800" u="none" dirty="0">
                          <a:effectLst/>
                          <a:latin typeface="+mj-lt"/>
                          <a:cs typeface="Times New Roman" panose="02020603050405020304" pitchFamily="18" charset="0"/>
                        </a:rPr>
                        <a:t> (2009)</a:t>
                      </a:r>
                      <a:endParaRPr lang="en-US" sz="1800" u="none" dirty="0">
                        <a:solidFill>
                          <a:schemeClr val="tx1"/>
                        </a:solidFill>
                        <a:effectLst/>
                        <a:latin typeface="+mj-lt"/>
                        <a:ea typeface="Georgia" panose="02040502050405020303" pitchFamily="18" charset="0"/>
                        <a:cs typeface="Times New Roman" panose="02020603050405020304" pitchFamily="18" charset="0"/>
                      </a:endParaRPr>
                    </a:p>
                  </a:txBody>
                  <a:tcPr marL="59979" marR="59979" marT="46370" marB="4637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2064477"/>
                  </a:ext>
                </a:extLst>
              </a:tr>
              <a:tr h="451831">
                <a:tc>
                  <a:txBody>
                    <a:bodyPr/>
                    <a:lstStyle/>
                    <a:p>
                      <a:pPr marL="0" marR="0" indent="0" algn="ctr">
                        <a:lnSpc>
                          <a:spcPct val="125000"/>
                        </a:lnSpc>
                        <a:spcBef>
                          <a:spcPts val="1200"/>
                        </a:spcBef>
                        <a:spcAft>
                          <a:spcPts val="0"/>
                        </a:spcAft>
                      </a:pPr>
                      <a:r>
                        <a:rPr lang="en-US" sz="1800" dirty="0">
                          <a:effectLst/>
                          <a:latin typeface="+mj-lt"/>
                          <a:cs typeface="Times New Roman" panose="02020603050405020304" pitchFamily="18" charset="0"/>
                        </a:rPr>
                        <a:t>C</a:t>
                      </a:r>
                      <a:r>
                        <a:rPr lang="en-US" sz="1800" baseline="-25000" dirty="0">
                          <a:effectLst/>
                          <a:latin typeface="+mj-lt"/>
                          <a:cs typeface="Times New Roman" panose="02020603050405020304" pitchFamily="18" charset="0"/>
                        </a:rPr>
                        <a:t>r</a:t>
                      </a:r>
                      <a:r>
                        <a:rPr lang="en-US" sz="1800" dirty="0">
                          <a:effectLst/>
                          <a:latin typeface="+mj-lt"/>
                          <a:cs typeface="Times New Roman" panose="02020603050405020304" pitchFamily="18" charset="0"/>
                        </a:rPr>
                        <a:t> = 0.0087 e</a:t>
                      </a:r>
                      <a:r>
                        <a:rPr lang="en-US" sz="1800" baseline="-25000" dirty="0">
                          <a:effectLst/>
                          <a:latin typeface="+mj-lt"/>
                          <a:cs typeface="Times New Roman" panose="02020603050405020304" pitchFamily="18" charset="0"/>
                        </a:rPr>
                        <a:t>0</a:t>
                      </a:r>
                      <a:r>
                        <a:rPr lang="en-US" sz="1800" baseline="30000" dirty="0">
                          <a:effectLst/>
                          <a:latin typeface="+mj-lt"/>
                          <a:cs typeface="Times New Roman" panose="02020603050405020304" pitchFamily="18" charset="0"/>
                        </a:rPr>
                        <a:t>2</a:t>
                      </a:r>
                      <a:r>
                        <a:rPr lang="en-US" sz="1800" dirty="0">
                          <a:effectLst/>
                          <a:latin typeface="+mj-lt"/>
                          <a:cs typeface="Times New Roman" panose="02020603050405020304" pitchFamily="18" charset="0"/>
                        </a:rPr>
                        <a:t> + 0.031 e</a:t>
                      </a:r>
                      <a:r>
                        <a:rPr lang="en-US" sz="1800" baseline="-25000" dirty="0">
                          <a:effectLst/>
                          <a:latin typeface="+mj-lt"/>
                          <a:cs typeface="Times New Roman" panose="02020603050405020304" pitchFamily="18" charset="0"/>
                        </a:rPr>
                        <a:t>0</a:t>
                      </a:r>
                      <a:endParaRPr lang="en-US" sz="1800" dirty="0">
                        <a:effectLst/>
                        <a:latin typeface="+mj-lt"/>
                        <a:ea typeface="Georgia" panose="02040502050405020303" pitchFamily="18" charset="0"/>
                        <a:cs typeface="Times New Roman" panose="02020603050405020304" pitchFamily="18" charset="0"/>
                      </a:endParaRPr>
                    </a:p>
                  </a:txBody>
                  <a:tcPr marL="59979" marR="59979" marT="46370" marB="4637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marL="0" marR="0" indent="0" algn="ctr">
                        <a:lnSpc>
                          <a:spcPct val="125000"/>
                        </a:lnSpc>
                        <a:spcBef>
                          <a:spcPts val="0"/>
                        </a:spcBef>
                        <a:spcAft>
                          <a:spcPts val="0"/>
                        </a:spcAft>
                      </a:pPr>
                      <a:r>
                        <a:rPr lang="es-ES" sz="1800" u="none" dirty="0" err="1">
                          <a:effectLst/>
                          <a:latin typeface="+mj-lt"/>
                          <a:cs typeface="Times New Roman" panose="02020603050405020304" pitchFamily="18" charset="0"/>
                        </a:rPr>
                        <a:t>Tiwari</a:t>
                      </a:r>
                      <a:r>
                        <a:rPr lang="es-ES" sz="1800" u="none" dirty="0">
                          <a:effectLst/>
                          <a:latin typeface="+mj-lt"/>
                          <a:cs typeface="Times New Roman" panose="02020603050405020304" pitchFamily="18" charset="0"/>
                        </a:rPr>
                        <a:t> and </a:t>
                      </a:r>
                      <a:r>
                        <a:rPr lang="es-ES" sz="1800" u="none" dirty="0" err="1">
                          <a:effectLst/>
                          <a:latin typeface="+mj-lt"/>
                          <a:cs typeface="Times New Roman" panose="02020603050405020304" pitchFamily="18" charset="0"/>
                        </a:rPr>
                        <a:t>Ajmera</a:t>
                      </a:r>
                      <a:r>
                        <a:rPr lang="es-ES" sz="1800" u="none" dirty="0">
                          <a:effectLst/>
                          <a:latin typeface="+mj-lt"/>
                          <a:cs typeface="Times New Roman" panose="02020603050405020304" pitchFamily="18" charset="0"/>
                        </a:rPr>
                        <a:t> (2012)</a:t>
                      </a:r>
                      <a:endParaRPr lang="en-US" sz="1800" u="none" dirty="0">
                        <a:solidFill>
                          <a:schemeClr val="tx1"/>
                        </a:solidFill>
                        <a:effectLst/>
                        <a:latin typeface="+mj-lt"/>
                        <a:ea typeface="Georgia" panose="02040502050405020303" pitchFamily="18" charset="0"/>
                        <a:cs typeface="Times New Roman" panose="02020603050405020304" pitchFamily="18" charset="0"/>
                      </a:endParaRPr>
                    </a:p>
                  </a:txBody>
                  <a:tcPr marL="59979" marR="59979" marT="46370" marB="4637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0089312"/>
                  </a:ext>
                </a:extLst>
              </a:tr>
              <a:tr h="451831">
                <a:tc>
                  <a:txBody>
                    <a:bodyPr/>
                    <a:lstStyle/>
                    <a:p>
                      <a:pPr marL="0" marR="0" indent="0" algn="ctr">
                        <a:lnSpc>
                          <a:spcPct val="125000"/>
                        </a:lnSpc>
                        <a:spcBef>
                          <a:spcPts val="1200"/>
                        </a:spcBef>
                        <a:spcAft>
                          <a:spcPts val="0"/>
                        </a:spcAft>
                      </a:pPr>
                      <a:r>
                        <a:rPr lang="es-ES" sz="1800">
                          <a:effectLst/>
                          <a:latin typeface="+mj-lt"/>
                          <a:cs typeface="Times New Roman" panose="02020603050405020304" pitchFamily="18" charset="0"/>
                        </a:rPr>
                        <a:t>C</a:t>
                      </a:r>
                      <a:r>
                        <a:rPr lang="es-ES" sz="1800" baseline="-25000">
                          <a:effectLst/>
                          <a:latin typeface="+mj-lt"/>
                          <a:cs typeface="Times New Roman" panose="02020603050405020304" pitchFamily="18" charset="0"/>
                        </a:rPr>
                        <a:t>r</a:t>
                      </a:r>
                      <a:r>
                        <a:rPr lang="es-ES" sz="1800">
                          <a:effectLst/>
                          <a:latin typeface="+mj-lt"/>
                          <a:cs typeface="Times New Roman" panose="02020603050405020304" pitchFamily="18" charset="0"/>
                        </a:rPr>
                        <a:t> = -0.0214 + 0.0013 LL</a:t>
                      </a:r>
                      <a:endParaRPr lang="en-US" sz="1800">
                        <a:effectLst/>
                        <a:latin typeface="+mj-lt"/>
                        <a:ea typeface="Georgia" panose="02040502050405020303" pitchFamily="18" charset="0"/>
                        <a:cs typeface="Times New Roman" panose="02020603050405020304" pitchFamily="18" charset="0"/>
                      </a:endParaRPr>
                    </a:p>
                  </a:txBody>
                  <a:tcPr marL="59979" marR="59979" marT="46370" marB="4637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marL="0" marR="0" indent="0" algn="ctr">
                        <a:lnSpc>
                          <a:spcPct val="125000"/>
                        </a:lnSpc>
                        <a:spcBef>
                          <a:spcPts val="0"/>
                        </a:spcBef>
                        <a:spcAft>
                          <a:spcPts val="0"/>
                        </a:spcAft>
                      </a:pPr>
                      <a:r>
                        <a:rPr lang="es-ES" sz="1800" u="none" dirty="0" err="1">
                          <a:effectLst/>
                          <a:latin typeface="+mj-lt"/>
                          <a:cs typeface="Times New Roman" panose="02020603050405020304" pitchFamily="18" charset="0"/>
                        </a:rPr>
                        <a:t>Kordaeji</a:t>
                      </a:r>
                      <a:r>
                        <a:rPr lang="es-ES" sz="1800" u="none" dirty="0">
                          <a:effectLst/>
                          <a:latin typeface="+mj-lt"/>
                          <a:cs typeface="Times New Roman" panose="02020603050405020304" pitchFamily="18" charset="0"/>
                        </a:rPr>
                        <a:t> et al. (2015)</a:t>
                      </a:r>
                      <a:endParaRPr lang="en-US" sz="1800" u="none" dirty="0">
                        <a:solidFill>
                          <a:schemeClr val="tx1"/>
                        </a:solidFill>
                        <a:effectLst/>
                        <a:latin typeface="+mj-lt"/>
                        <a:ea typeface="Georgia" panose="02040502050405020303" pitchFamily="18" charset="0"/>
                        <a:cs typeface="Times New Roman" panose="02020603050405020304" pitchFamily="18" charset="0"/>
                      </a:endParaRPr>
                    </a:p>
                  </a:txBody>
                  <a:tcPr marL="59979" marR="59979" marT="46370" marB="4637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569522664"/>
                  </a:ext>
                </a:extLst>
              </a:tr>
              <a:tr h="816120">
                <a:tc>
                  <a:txBody>
                    <a:bodyPr/>
                    <a:lstStyle/>
                    <a:p>
                      <a:pPr marL="0" marR="0" indent="0" algn="ctr">
                        <a:lnSpc>
                          <a:spcPct val="125000"/>
                        </a:lnSpc>
                        <a:spcBef>
                          <a:spcPts val="1200"/>
                        </a:spcBef>
                        <a:spcAft>
                          <a:spcPts val="0"/>
                        </a:spcAft>
                      </a:pPr>
                      <a:r>
                        <a:rPr lang="es-ES" sz="1800">
                          <a:effectLst/>
                          <a:latin typeface="+mj-lt"/>
                          <a:cs typeface="Times New Roman" panose="02020603050405020304" pitchFamily="18" charset="0"/>
                        </a:rPr>
                        <a:t>C</a:t>
                      </a:r>
                      <a:r>
                        <a:rPr lang="es-ES" sz="1800" baseline="-25000">
                          <a:effectLst/>
                          <a:latin typeface="+mj-lt"/>
                          <a:cs typeface="Times New Roman" panose="02020603050405020304" pitchFamily="18" charset="0"/>
                        </a:rPr>
                        <a:t>r</a:t>
                      </a:r>
                      <a:r>
                        <a:rPr lang="es-ES" sz="1800">
                          <a:effectLst/>
                          <a:latin typeface="+mj-lt"/>
                          <a:cs typeface="Times New Roman" panose="02020603050405020304" pitchFamily="18" charset="0"/>
                        </a:rPr>
                        <a:t> = -0.049 + 0.052 e</a:t>
                      </a:r>
                      <a:r>
                        <a:rPr lang="es-ES" sz="1800" baseline="-25000">
                          <a:effectLst/>
                          <a:latin typeface="+mj-lt"/>
                          <a:cs typeface="Times New Roman" panose="02020603050405020304" pitchFamily="18" charset="0"/>
                        </a:rPr>
                        <a:t>0</a:t>
                      </a:r>
                      <a:r>
                        <a:rPr lang="es-ES" sz="1800">
                          <a:effectLst/>
                          <a:latin typeface="+mj-lt"/>
                          <a:cs typeface="Times New Roman" panose="02020603050405020304" pitchFamily="18" charset="0"/>
                        </a:rPr>
                        <a:t> + 0.001 LL</a:t>
                      </a:r>
                      <a:endParaRPr lang="en-US" sz="1800">
                        <a:effectLst/>
                        <a:latin typeface="+mj-lt"/>
                        <a:ea typeface="Georgia" panose="02040502050405020303" pitchFamily="18" charset="0"/>
                        <a:cs typeface="Times New Roman" panose="02020603050405020304" pitchFamily="18" charset="0"/>
                      </a:endParaRPr>
                    </a:p>
                  </a:txBody>
                  <a:tcPr marL="59979" marR="59979" marT="46370" marB="4637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marL="0" marR="0" indent="0" algn="ctr">
                        <a:lnSpc>
                          <a:spcPct val="125000"/>
                        </a:lnSpc>
                        <a:spcBef>
                          <a:spcPts val="0"/>
                        </a:spcBef>
                        <a:spcAft>
                          <a:spcPts val="0"/>
                        </a:spcAft>
                      </a:pPr>
                      <a:r>
                        <a:rPr lang="es-ES" sz="1800" u="none" dirty="0" err="1">
                          <a:effectLst/>
                          <a:latin typeface="+mj-lt"/>
                          <a:cs typeface="Times New Roman" panose="02020603050405020304" pitchFamily="18" charset="0"/>
                        </a:rPr>
                        <a:t>Kordaeji</a:t>
                      </a:r>
                      <a:r>
                        <a:rPr lang="es-ES" sz="1800" u="none" dirty="0">
                          <a:effectLst/>
                          <a:latin typeface="+mj-lt"/>
                          <a:cs typeface="Times New Roman" panose="02020603050405020304" pitchFamily="18" charset="0"/>
                        </a:rPr>
                        <a:t> </a:t>
                      </a:r>
                      <a:r>
                        <a:rPr lang="en-US" sz="1800" u="none" dirty="0">
                          <a:effectLst/>
                          <a:latin typeface="+mj-lt"/>
                          <a:cs typeface="Times New Roman" panose="02020603050405020304" pitchFamily="18" charset="0"/>
                        </a:rPr>
                        <a:t>et al. (2015)</a:t>
                      </a:r>
                      <a:endParaRPr lang="en-US" sz="1800" u="none" dirty="0">
                        <a:solidFill>
                          <a:schemeClr val="tx1"/>
                        </a:solidFill>
                        <a:effectLst/>
                        <a:latin typeface="+mj-lt"/>
                        <a:ea typeface="Georgia" panose="02040502050405020303" pitchFamily="18" charset="0"/>
                        <a:cs typeface="Times New Roman" panose="02020603050405020304" pitchFamily="18" charset="0"/>
                      </a:endParaRPr>
                    </a:p>
                  </a:txBody>
                  <a:tcPr marL="59979" marR="59979" marT="46370" marB="4637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724420558"/>
                  </a:ext>
                </a:extLst>
              </a:tr>
              <a:tr h="451831">
                <a:tc>
                  <a:txBody>
                    <a:bodyPr/>
                    <a:lstStyle/>
                    <a:p>
                      <a:pPr marL="0" marR="0" indent="0" algn="ctr">
                        <a:lnSpc>
                          <a:spcPct val="125000"/>
                        </a:lnSpc>
                        <a:spcBef>
                          <a:spcPts val="1200"/>
                        </a:spcBef>
                        <a:spcAft>
                          <a:spcPts val="0"/>
                        </a:spcAft>
                      </a:pPr>
                      <a:r>
                        <a:rPr lang="es-ES" sz="1800">
                          <a:effectLst/>
                          <a:latin typeface="+mj-lt"/>
                          <a:cs typeface="Times New Roman" panose="02020603050405020304" pitchFamily="18" charset="0"/>
                        </a:rPr>
                        <a:t>C</a:t>
                      </a:r>
                      <a:r>
                        <a:rPr lang="es-ES" sz="1800" baseline="-25000">
                          <a:effectLst/>
                          <a:latin typeface="+mj-lt"/>
                          <a:cs typeface="Times New Roman" panose="02020603050405020304" pitchFamily="18" charset="0"/>
                        </a:rPr>
                        <a:t>r</a:t>
                      </a:r>
                      <a:r>
                        <a:rPr lang="es-ES" sz="1800">
                          <a:effectLst/>
                          <a:latin typeface="+mj-lt"/>
                          <a:cs typeface="Times New Roman" panose="02020603050405020304" pitchFamily="18" charset="0"/>
                        </a:rPr>
                        <a:t> = 0.0210 (e</a:t>
                      </a:r>
                      <a:r>
                        <a:rPr lang="es-ES" sz="1800" baseline="-25000">
                          <a:effectLst/>
                          <a:latin typeface="+mj-lt"/>
                          <a:cs typeface="Times New Roman" panose="02020603050405020304" pitchFamily="18" charset="0"/>
                        </a:rPr>
                        <a:t>0</a:t>
                      </a:r>
                      <a:r>
                        <a:rPr lang="es-ES" sz="1800">
                          <a:effectLst/>
                          <a:latin typeface="+mj-lt"/>
                          <a:cs typeface="Times New Roman" panose="02020603050405020304" pitchFamily="18" charset="0"/>
                        </a:rPr>
                        <a:t> + 0.06 LL -1.60)</a:t>
                      </a:r>
                      <a:endParaRPr lang="en-US" sz="1800">
                        <a:effectLst/>
                        <a:latin typeface="+mj-lt"/>
                        <a:ea typeface="Georgia" panose="02040502050405020303" pitchFamily="18" charset="0"/>
                        <a:cs typeface="Times New Roman" panose="02020603050405020304" pitchFamily="18" charset="0"/>
                      </a:endParaRPr>
                    </a:p>
                  </a:txBody>
                  <a:tcPr marL="59979" marR="59979" marT="46370" marB="4637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marL="0" marR="0" indent="0" algn="ctr">
                        <a:lnSpc>
                          <a:spcPct val="125000"/>
                        </a:lnSpc>
                        <a:spcBef>
                          <a:spcPts val="0"/>
                        </a:spcBef>
                        <a:spcAft>
                          <a:spcPts val="0"/>
                        </a:spcAft>
                      </a:pPr>
                      <a:r>
                        <a:rPr lang="es-ES" sz="1800" u="none" dirty="0" err="1">
                          <a:effectLst/>
                          <a:latin typeface="+mj-lt"/>
                          <a:cs typeface="Times New Roman" panose="02020603050405020304" pitchFamily="18" charset="0"/>
                        </a:rPr>
                        <a:t>Kootahi</a:t>
                      </a:r>
                      <a:r>
                        <a:rPr lang="es-ES" sz="1800" u="none" dirty="0">
                          <a:effectLst/>
                          <a:latin typeface="+mj-lt"/>
                          <a:cs typeface="Times New Roman" panose="02020603050405020304" pitchFamily="18" charset="0"/>
                        </a:rPr>
                        <a:t> (2016)</a:t>
                      </a:r>
                      <a:endParaRPr lang="en-US" sz="1800" u="none" dirty="0">
                        <a:solidFill>
                          <a:schemeClr val="tx1"/>
                        </a:solidFill>
                        <a:effectLst/>
                        <a:latin typeface="+mj-lt"/>
                        <a:ea typeface="Georgia" panose="02040502050405020303" pitchFamily="18" charset="0"/>
                        <a:cs typeface="Times New Roman" panose="02020603050405020304" pitchFamily="18" charset="0"/>
                      </a:endParaRPr>
                    </a:p>
                  </a:txBody>
                  <a:tcPr marL="59979" marR="59979" marT="46370" marB="4637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701809573"/>
                  </a:ext>
                </a:extLst>
              </a:tr>
            </a:tbl>
          </a:graphicData>
        </a:graphic>
      </p:graphicFrame>
      <p:sp>
        <p:nvSpPr>
          <p:cNvPr id="2" name="Title 1">
            <a:extLst>
              <a:ext uri="{FF2B5EF4-FFF2-40B4-BE49-F238E27FC236}">
                <a16:creationId xmlns:a16="http://schemas.microsoft.com/office/drawing/2014/main" id="{FDCA0352-CDCF-4BC2-8E82-9982473A3736}"/>
              </a:ext>
            </a:extLst>
          </p:cNvPr>
          <p:cNvSpPr>
            <a:spLocks noGrp="1"/>
          </p:cNvSpPr>
          <p:nvPr>
            <p:ph type="title"/>
          </p:nvPr>
        </p:nvSpPr>
        <p:spPr>
          <a:xfrm>
            <a:off x="1428655" y="3177195"/>
            <a:ext cx="2707410" cy="1325563"/>
          </a:xfrm>
        </p:spPr>
        <p:txBody>
          <a:bodyPr>
            <a:normAutofit fontScale="90000"/>
          </a:bodyPr>
          <a:lstStyle/>
          <a:p>
            <a:r>
              <a:rPr lang="en-US" sz="3100" dirty="0">
                <a:solidFill>
                  <a:srgbClr val="FFFFFF"/>
                </a:solidFill>
                <a:latin typeface="+mj-lt"/>
                <a:cs typeface="Times New Roman" panose="02020603050405020304" pitchFamily="18" charset="0"/>
              </a:rPr>
              <a:t>Empirical Correlations for Recompression Index (C</a:t>
            </a:r>
            <a:r>
              <a:rPr lang="en-US" sz="3100" baseline="-25000" dirty="0">
                <a:solidFill>
                  <a:srgbClr val="FFFFFF"/>
                </a:solidFill>
                <a:latin typeface="+mj-lt"/>
                <a:cs typeface="Times New Roman" panose="02020603050405020304" pitchFamily="18" charset="0"/>
              </a:rPr>
              <a:t>r</a:t>
            </a:r>
            <a:r>
              <a:rPr lang="en-US" sz="3100" dirty="0">
                <a:solidFill>
                  <a:srgbClr val="FFFFFF"/>
                </a:solidFill>
                <a:latin typeface="+mj-lt"/>
                <a:cs typeface="Times New Roman" panose="02020603050405020304" pitchFamily="18" charset="0"/>
              </a:rPr>
              <a:t>)</a:t>
            </a:r>
            <a:br>
              <a:rPr lang="en-US" dirty="0">
                <a:solidFill>
                  <a:srgbClr val="FFFFFF"/>
                </a:solidFill>
                <a:latin typeface="+mj-lt"/>
                <a:cs typeface="Times New Roman" panose="02020603050405020304" pitchFamily="18" charset="0"/>
              </a:rPr>
            </a:br>
            <a:endParaRPr lang="en-US" dirty="0">
              <a:latin typeface="+mj-lt"/>
            </a:endParaRPr>
          </a:p>
        </p:txBody>
      </p:sp>
      <p:sp>
        <p:nvSpPr>
          <p:cNvPr id="3" name="Slide Number Placeholder 2">
            <a:extLst>
              <a:ext uri="{FF2B5EF4-FFF2-40B4-BE49-F238E27FC236}">
                <a16:creationId xmlns:a16="http://schemas.microsoft.com/office/drawing/2014/main" id="{A20C97AF-177A-47B5-98AC-BEBDDEB0E2A3}"/>
              </a:ext>
            </a:extLst>
          </p:cNvPr>
          <p:cNvSpPr>
            <a:spLocks noGrp="1"/>
          </p:cNvSpPr>
          <p:nvPr>
            <p:ph type="sldNum" sz="quarter" idx="12"/>
          </p:nvPr>
        </p:nvSpPr>
        <p:spPr/>
        <p:txBody>
          <a:bodyPr/>
          <a:lstStyle/>
          <a:p>
            <a:fld id="{C7AE4AFB-FEC0-4F29-909E-DE1E918E075B}" type="slidenum">
              <a:rPr lang="en-US" smtClean="0"/>
              <a:t>26</a:t>
            </a:fld>
            <a:endParaRPr lang="en-US"/>
          </a:p>
        </p:txBody>
      </p:sp>
    </p:spTree>
    <p:extLst>
      <p:ext uri="{BB962C8B-B14F-4D97-AF65-F5344CB8AC3E}">
        <p14:creationId xmlns:p14="http://schemas.microsoft.com/office/powerpoint/2010/main" val="51387458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8" name="Content Placeholder 7">
                <a:extLst>
                  <a:ext uri="{FF2B5EF4-FFF2-40B4-BE49-F238E27FC236}">
                    <a16:creationId xmlns:a16="http://schemas.microsoft.com/office/drawing/2014/main" id="{8136556F-946A-4A56-AC98-61DFB4E97A92}"/>
                  </a:ext>
                </a:extLst>
              </p:cNvPr>
              <p:cNvSpPr>
                <a:spLocks noGrp="1"/>
              </p:cNvSpPr>
              <p:nvPr>
                <p:ph idx="1"/>
              </p:nvPr>
            </p:nvSpPr>
            <p:spPr/>
            <p:txBody>
              <a:bodyPr>
                <a:normAutofit fontScale="85000" lnSpcReduction="10000"/>
              </a:bodyPr>
              <a:lstStyle/>
              <a:p>
                <a:pPr algn="just"/>
                <a:r>
                  <a:rPr lang="en-US" dirty="0">
                    <a:latin typeface="+mj-lt"/>
                    <a:cs typeface="Times New Roman" panose="02020603050405020304" pitchFamily="18" charset="0"/>
                  </a:rPr>
                  <a:t>Coefficient of consolidation</a:t>
                </a:r>
                <a:r>
                  <a:rPr lang="en-US" baseline="-25000" dirty="0">
                    <a:latin typeface="+mj-lt"/>
                    <a:cs typeface="Times New Roman" panose="02020603050405020304" pitchFamily="18" charset="0"/>
                  </a:rPr>
                  <a:t> </a:t>
                </a:r>
                <a:r>
                  <a:rPr lang="en-US" dirty="0">
                    <a:latin typeface="+mj-lt"/>
                    <a:cs typeface="Times New Roman" panose="02020603050405020304" pitchFamily="18" charset="0"/>
                  </a:rPr>
                  <a:t>is the part of the solution to consolidation equation that takes into account soil properties that govern consolidation (Holtz et al., 2011).</a:t>
                </a:r>
              </a:p>
              <a:p>
                <a:r>
                  <a:rPr lang="en-US" i="1" dirty="0">
                    <a:latin typeface="+mj-lt"/>
                    <a:cs typeface="Times New Roman" panose="02020603050405020304" pitchFamily="18" charset="0"/>
                  </a:rPr>
                  <a:t>c</a:t>
                </a:r>
                <a:r>
                  <a:rPr lang="en-US" i="1" baseline="-25000" dirty="0">
                    <a:latin typeface="+mj-lt"/>
                    <a:cs typeface="Times New Roman" panose="02020603050405020304" pitchFamily="18" charset="0"/>
                  </a:rPr>
                  <a:t>v</a:t>
                </a:r>
                <a:r>
                  <a:rPr lang="en-US" dirty="0">
                    <a:latin typeface="+mj-lt"/>
                    <a:cs typeface="Times New Roman" panose="02020603050405020304" pitchFamily="18" charset="0"/>
                  </a:rPr>
                  <a:t> is the parameter representing time rate of settlement. </a:t>
                </a:r>
              </a:p>
              <a:p>
                <a:r>
                  <a:rPr lang="en-US" i="1" dirty="0">
                    <a:latin typeface="+mj-lt"/>
                    <a:cs typeface="Times New Roman" panose="02020603050405020304" pitchFamily="18" charset="0"/>
                  </a:rPr>
                  <a:t>c</a:t>
                </a:r>
                <a:r>
                  <a:rPr lang="en-US" i="1" baseline="-25000" dirty="0">
                    <a:latin typeface="+mj-lt"/>
                    <a:cs typeface="Times New Roman" panose="02020603050405020304" pitchFamily="18" charset="0"/>
                  </a:rPr>
                  <a:t>v</a:t>
                </a:r>
                <a:r>
                  <a:rPr lang="en-US" dirty="0">
                    <a:latin typeface="+mj-lt"/>
                    <a:cs typeface="Times New Roman" panose="02020603050405020304" pitchFamily="18" charset="0"/>
                  </a:rPr>
                  <a:t> is affected by sample disturbance, load increment ratio, soil type, curve fitting method.</a:t>
                </a:r>
              </a:p>
              <a:p>
                <a:r>
                  <a:rPr lang="en-US" dirty="0">
                    <a:latin typeface="+mj-lt"/>
                    <a:cs typeface="Times New Roman" panose="02020603050405020304" pitchFamily="18" charset="0"/>
                  </a:rPr>
                  <a:t>Carrier (1985) developed the following equation to predict c</a:t>
                </a:r>
                <a:r>
                  <a:rPr lang="en-US" baseline="-25000" dirty="0">
                    <a:latin typeface="+mj-lt"/>
                    <a:cs typeface="Times New Roman" panose="02020603050405020304" pitchFamily="18" charset="0"/>
                  </a:rPr>
                  <a:t>v</a:t>
                </a:r>
                <a:r>
                  <a:rPr lang="en-US" dirty="0">
                    <a:latin typeface="+mj-lt"/>
                    <a:cs typeface="Times New Roman" panose="02020603050405020304" pitchFamily="18" charset="0"/>
                  </a:rPr>
                  <a:t> from activity (A), LI (Liquidity Index) and PI (Plasticity Index):</a:t>
                </a:r>
              </a:p>
              <a:p>
                <a:pPr marL="0" indent="0" algn="ctr">
                  <a:buNone/>
                </a:pPr>
                <a:endParaRPr lang="en-US" sz="3200" i="1" dirty="0">
                  <a:latin typeface="Cambria Math" panose="02040503050406030204" pitchFamily="18" charset="0"/>
                </a:endParaRPr>
              </a:p>
              <a:p>
                <a:pPr marL="0" indent="0" algn="ctr">
                  <a:buNone/>
                </a:pPr>
                <a14:m>
                  <m:oMath xmlns:m="http://schemas.openxmlformats.org/officeDocument/2006/math">
                    <m:sSub>
                      <m:sSubPr>
                        <m:ctrlPr>
                          <a:rPr lang="en-US" sz="3200" i="1">
                            <a:latin typeface="Cambria Math" panose="02040503050406030204" pitchFamily="18" charset="0"/>
                          </a:rPr>
                        </m:ctrlPr>
                      </m:sSubPr>
                      <m:e>
                        <m:r>
                          <a:rPr lang="en-US" sz="3200" i="1">
                            <a:latin typeface="Cambria Math" panose="02040503050406030204" pitchFamily="18" charset="0"/>
                          </a:rPr>
                          <m:t>𝑐</m:t>
                        </m:r>
                      </m:e>
                      <m:sub>
                        <m:r>
                          <a:rPr lang="en-US" sz="3200" i="1">
                            <a:latin typeface="Cambria Math" panose="02040503050406030204" pitchFamily="18" charset="0"/>
                          </a:rPr>
                          <m:t>𝑣</m:t>
                        </m:r>
                      </m:sub>
                    </m:sSub>
                    <m:r>
                      <a:rPr lang="en-US" sz="3200" i="1">
                        <a:latin typeface="Cambria Math" panose="02040503050406030204" pitchFamily="18" charset="0"/>
                      </a:rPr>
                      <m:t>= </m:t>
                    </m:r>
                    <m:f>
                      <m:fPr>
                        <m:ctrlPr>
                          <a:rPr lang="en-US" sz="3200" i="1">
                            <a:latin typeface="Cambria Math" panose="02040503050406030204" pitchFamily="18" charset="0"/>
                          </a:rPr>
                        </m:ctrlPr>
                      </m:fPr>
                      <m:num>
                        <m:r>
                          <a:rPr lang="en-US" sz="3200" i="1">
                            <a:latin typeface="Cambria Math" panose="02040503050406030204" pitchFamily="18" charset="0"/>
                          </a:rPr>
                          <m:t>9.09 × </m:t>
                        </m:r>
                        <m:sSup>
                          <m:sSupPr>
                            <m:ctrlPr>
                              <a:rPr lang="en-US" sz="3200" i="1">
                                <a:latin typeface="Cambria Math" panose="02040503050406030204" pitchFamily="18" charset="0"/>
                              </a:rPr>
                            </m:ctrlPr>
                          </m:sSupPr>
                          <m:e>
                            <m:r>
                              <a:rPr lang="en-US" sz="3200" i="1">
                                <a:latin typeface="Cambria Math" panose="02040503050406030204" pitchFamily="18" charset="0"/>
                              </a:rPr>
                              <m:t>10</m:t>
                            </m:r>
                          </m:e>
                          <m:sup>
                            <m:r>
                              <a:rPr lang="en-US" sz="3200" i="1">
                                <a:latin typeface="Cambria Math" panose="02040503050406030204" pitchFamily="18" charset="0"/>
                              </a:rPr>
                              <m:t>−7</m:t>
                            </m:r>
                          </m:sup>
                        </m:sSup>
                        <m:r>
                          <a:rPr lang="en-US" sz="3200" i="1">
                            <a:latin typeface="Cambria Math" panose="02040503050406030204" pitchFamily="18" charset="0"/>
                          </a:rPr>
                          <m:t> </m:t>
                        </m:r>
                        <m:sSup>
                          <m:sSupPr>
                            <m:ctrlPr>
                              <a:rPr lang="en-US" sz="3200" i="1">
                                <a:latin typeface="Cambria Math" panose="02040503050406030204" pitchFamily="18" charset="0"/>
                              </a:rPr>
                            </m:ctrlPr>
                          </m:sSupPr>
                          <m:e>
                            <m:r>
                              <a:rPr lang="en-US" sz="3200" i="1">
                                <a:latin typeface="Cambria Math" panose="02040503050406030204" pitchFamily="18" charset="0"/>
                              </a:rPr>
                              <m:t>(1.192+ </m:t>
                            </m:r>
                            <m:sSup>
                              <m:sSupPr>
                                <m:ctrlPr>
                                  <a:rPr lang="en-US" sz="3200" i="1">
                                    <a:latin typeface="Cambria Math" panose="02040503050406030204" pitchFamily="18" charset="0"/>
                                  </a:rPr>
                                </m:ctrlPr>
                              </m:sSupPr>
                              <m:e>
                                <m:r>
                                  <a:rPr lang="en-US" sz="3200" i="1">
                                    <a:latin typeface="Cambria Math" panose="02040503050406030204" pitchFamily="18" charset="0"/>
                                  </a:rPr>
                                  <m:t>𝐴</m:t>
                                </m:r>
                              </m:e>
                              <m:sup>
                                <m:r>
                                  <a:rPr lang="en-US" sz="3200" i="1">
                                    <a:latin typeface="Cambria Math" panose="02040503050406030204" pitchFamily="18" charset="0"/>
                                  </a:rPr>
                                  <m:t>−1</m:t>
                                </m:r>
                              </m:sup>
                            </m:sSup>
                            <m:r>
                              <a:rPr lang="en-US" sz="3200" i="1">
                                <a:latin typeface="Cambria Math" panose="02040503050406030204" pitchFamily="18" charset="0"/>
                              </a:rPr>
                              <m:t>)</m:t>
                            </m:r>
                          </m:e>
                          <m:sup>
                            <m:r>
                              <a:rPr lang="en-US" sz="3200" i="1">
                                <a:latin typeface="Cambria Math" panose="02040503050406030204" pitchFamily="18" charset="0"/>
                              </a:rPr>
                              <m:t>6.993</m:t>
                            </m:r>
                          </m:sup>
                        </m:sSup>
                        <m:r>
                          <a:rPr lang="en-US" sz="3200" i="1">
                            <a:latin typeface="Cambria Math" panose="02040503050406030204" pitchFamily="18" charset="0"/>
                          </a:rPr>
                          <m:t> </m:t>
                        </m:r>
                        <m:sSup>
                          <m:sSupPr>
                            <m:ctrlPr>
                              <a:rPr lang="en-US" sz="3200" i="1">
                                <a:latin typeface="Cambria Math" panose="02040503050406030204" pitchFamily="18" charset="0"/>
                              </a:rPr>
                            </m:ctrlPr>
                          </m:sSupPr>
                          <m:e>
                            <m:r>
                              <a:rPr lang="en-US" sz="3200" i="1">
                                <a:latin typeface="Cambria Math" panose="02040503050406030204" pitchFamily="18" charset="0"/>
                              </a:rPr>
                              <m:t>(4.135 </m:t>
                            </m:r>
                            <m:r>
                              <a:rPr lang="en-US" sz="3200" i="1">
                                <a:latin typeface="Cambria Math" panose="02040503050406030204" pitchFamily="18" charset="0"/>
                              </a:rPr>
                              <m:t>𝐿𝐼</m:t>
                            </m:r>
                            <m:r>
                              <a:rPr lang="en-US" sz="3200" i="1">
                                <a:latin typeface="Cambria Math" panose="02040503050406030204" pitchFamily="18" charset="0"/>
                              </a:rPr>
                              <m:t>+1)</m:t>
                            </m:r>
                          </m:e>
                          <m:sup>
                            <m:r>
                              <a:rPr lang="en-US" sz="3200" i="1">
                                <a:latin typeface="Cambria Math" panose="02040503050406030204" pitchFamily="18" charset="0"/>
                              </a:rPr>
                              <m:t>4.29</m:t>
                            </m:r>
                          </m:sup>
                        </m:sSup>
                      </m:num>
                      <m:den>
                        <m:r>
                          <a:rPr lang="en-US" sz="3200" i="1">
                            <a:latin typeface="Cambria Math" panose="02040503050406030204" pitchFamily="18" charset="0"/>
                          </a:rPr>
                          <m:t>𝑃𝐼</m:t>
                        </m:r>
                        <m:sSup>
                          <m:sSupPr>
                            <m:ctrlPr>
                              <a:rPr lang="en-US" sz="3200" i="1">
                                <a:latin typeface="Cambria Math" panose="02040503050406030204" pitchFamily="18" charset="0"/>
                              </a:rPr>
                            </m:ctrlPr>
                          </m:sSupPr>
                          <m:e>
                            <m:r>
                              <a:rPr lang="en-US" sz="3200" i="1">
                                <a:latin typeface="Cambria Math" panose="02040503050406030204" pitchFamily="18" charset="0"/>
                              </a:rPr>
                              <m:t>(2.03 </m:t>
                            </m:r>
                            <m:r>
                              <a:rPr lang="en-US" sz="3200" i="1">
                                <a:latin typeface="Cambria Math" panose="02040503050406030204" pitchFamily="18" charset="0"/>
                              </a:rPr>
                              <m:t>𝐿𝐼</m:t>
                            </m:r>
                            <m:r>
                              <a:rPr lang="en-US" sz="3200" i="1">
                                <a:latin typeface="Cambria Math" panose="02040503050406030204" pitchFamily="18" charset="0"/>
                              </a:rPr>
                              <m:t>+1.192+</m:t>
                            </m:r>
                            <m:sSup>
                              <m:sSupPr>
                                <m:ctrlPr>
                                  <a:rPr lang="en-US" sz="3200" i="1">
                                    <a:latin typeface="Cambria Math" panose="02040503050406030204" pitchFamily="18" charset="0"/>
                                  </a:rPr>
                                </m:ctrlPr>
                              </m:sSupPr>
                              <m:e>
                                <m:r>
                                  <a:rPr lang="en-US" sz="3200" i="1">
                                    <a:latin typeface="Cambria Math" panose="02040503050406030204" pitchFamily="18" charset="0"/>
                                  </a:rPr>
                                  <m:t>𝐴</m:t>
                                </m:r>
                              </m:e>
                              <m:sup>
                                <m:r>
                                  <a:rPr lang="en-US" sz="3200" i="1">
                                    <a:latin typeface="Cambria Math" panose="02040503050406030204" pitchFamily="18" charset="0"/>
                                  </a:rPr>
                                  <m:t>−1</m:t>
                                </m:r>
                              </m:sup>
                            </m:sSup>
                            <m:r>
                              <a:rPr lang="en-US" sz="3200" i="1">
                                <a:latin typeface="Cambria Math" panose="02040503050406030204" pitchFamily="18" charset="0"/>
                              </a:rPr>
                              <m:t>)</m:t>
                            </m:r>
                          </m:e>
                          <m:sup>
                            <m:r>
                              <a:rPr lang="en-US" sz="3200" i="1">
                                <a:latin typeface="Cambria Math" panose="02040503050406030204" pitchFamily="18" charset="0"/>
                              </a:rPr>
                              <m:t>7.993</m:t>
                            </m:r>
                          </m:sup>
                        </m:sSup>
                      </m:den>
                    </m:f>
                  </m:oMath>
                </a14:m>
                <a:r>
                  <a:rPr lang="en-US" sz="3200" dirty="0"/>
                  <a:t>	</a:t>
                </a:r>
              </a:p>
            </p:txBody>
          </p:sp>
        </mc:Choice>
        <mc:Fallback xmlns="">
          <p:sp>
            <p:nvSpPr>
              <p:cNvPr id="8" name="Content Placeholder 7">
                <a:extLst>
                  <a:ext uri="{FF2B5EF4-FFF2-40B4-BE49-F238E27FC236}">
                    <a16:creationId xmlns:a16="http://schemas.microsoft.com/office/drawing/2014/main" id="{8136556F-946A-4A56-AC98-61DFB4E97A92}"/>
                  </a:ext>
                </a:extLst>
              </p:cNvPr>
              <p:cNvSpPr>
                <a:spLocks noGrp="1" noRot="1" noChangeAspect="1" noMove="1" noResize="1" noEditPoints="1" noAdjustHandles="1" noChangeArrowheads="1" noChangeShapeType="1" noTextEdit="1"/>
              </p:cNvSpPr>
              <p:nvPr>
                <p:ph idx="1"/>
              </p:nvPr>
            </p:nvSpPr>
            <p:spPr>
              <a:blipFill>
                <a:blip r:embed="rId3"/>
                <a:stretch>
                  <a:fillRect l="-522" r="-580"/>
                </a:stretch>
              </a:blipFill>
            </p:spPr>
            <p:txBody>
              <a:bodyPr/>
              <a:lstStyle/>
              <a:p>
                <a:r>
                  <a:rPr lang="en-US">
                    <a:noFill/>
                  </a:rPr>
                  <a:t> </a:t>
                </a:r>
              </a:p>
            </p:txBody>
          </p:sp>
        </mc:Fallback>
      </mc:AlternateContent>
      <p:sp>
        <p:nvSpPr>
          <p:cNvPr id="6" name="Title 1">
            <a:extLst>
              <a:ext uri="{FF2B5EF4-FFF2-40B4-BE49-F238E27FC236}">
                <a16:creationId xmlns:a16="http://schemas.microsoft.com/office/drawing/2014/main" id="{3E255B73-38A9-43D8-9AB0-332DB732EDE9}"/>
              </a:ext>
            </a:extLst>
          </p:cNvPr>
          <p:cNvSpPr txBox="1">
            <a:spLocks/>
          </p:cNvSpPr>
          <p:nvPr/>
        </p:nvSpPr>
        <p:spPr>
          <a:xfrm>
            <a:off x="838200" y="440738"/>
            <a:ext cx="10515600" cy="994764"/>
          </a:xfrm>
          <a:prstGeom prst="rect">
            <a:avLst/>
          </a:prstGeom>
        </p:spPr>
        <p:txBody>
          <a:bodyPr vert="horz" lIns="91440" tIns="45720" rIns="91440" bIns="45720" rtlCol="0" anchor="b">
            <a:normAutofit/>
          </a:bodyPr>
          <a:lstStyle>
            <a:lvl1pPr algn="l" defTabSz="914377" rtl="0" eaLnBrk="1" latinLnBrk="0" hangingPunct="1">
              <a:lnSpc>
                <a:spcPct val="90000"/>
              </a:lnSpc>
              <a:spcBef>
                <a:spcPct val="0"/>
              </a:spcBef>
              <a:buNone/>
              <a:defRPr sz="3200" kern="1200">
                <a:solidFill>
                  <a:srgbClr val="013F62"/>
                </a:solidFill>
                <a:latin typeface="Arial" panose="020B0604020202020204" pitchFamily="34" charset="0"/>
                <a:ea typeface="+mj-ea"/>
                <a:cs typeface="Arial" panose="020B0604020202020204" pitchFamily="34" charset="0"/>
              </a:defRPr>
            </a:lvl1pPr>
          </a:lstStyle>
          <a:p>
            <a:r>
              <a:rPr lang="en-US" dirty="0">
                <a:latin typeface="+mj-lt"/>
                <a:cs typeface="Times New Roman" panose="02020603050405020304" pitchFamily="18" charset="0"/>
              </a:rPr>
              <a:t>Coefficient of Consolidation (</a:t>
            </a:r>
            <a:r>
              <a:rPr lang="en-US" dirty="0" err="1">
                <a:latin typeface="+mj-lt"/>
                <a:cs typeface="Times New Roman" panose="02020603050405020304" pitchFamily="18" charset="0"/>
              </a:rPr>
              <a:t>C</a:t>
            </a:r>
            <a:r>
              <a:rPr lang="en-US" baseline="-25000" dirty="0" err="1">
                <a:latin typeface="+mj-lt"/>
                <a:cs typeface="Times New Roman" panose="02020603050405020304" pitchFamily="18" charset="0"/>
              </a:rPr>
              <a:t>v</a:t>
            </a:r>
            <a:r>
              <a:rPr lang="en-US" dirty="0">
                <a:latin typeface="+mj-lt"/>
                <a:cs typeface="Times New Roman" panose="02020603050405020304" pitchFamily="18" charset="0"/>
              </a:rPr>
              <a:t>)</a:t>
            </a:r>
            <a:endParaRPr lang="en-US" sz="4800" dirty="0">
              <a:solidFill>
                <a:srgbClr val="FF0000"/>
              </a:solidFill>
              <a:latin typeface="+mj-lt"/>
              <a:cs typeface="Times New Roman" panose="02020603050405020304" pitchFamily="18" charset="0"/>
            </a:endParaRPr>
          </a:p>
        </p:txBody>
      </p:sp>
      <p:sp>
        <p:nvSpPr>
          <p:cNvPr id="2" name="Slide Number Placeholder 1">
            <a:extLst>
              <a:ext uri="{FF2B5EF4-FFF2-40B4-BE49-F238E27FC236}">
                <a16:creationId xmlns:a16="http://schemas.microsoft.com/office/drawing/2014/main" id="{CB3DD120-FAF3-4DCD-A58E-7C7DA08867AE}"/>
              </a:ext>
            </a:extLst>
          </p:cNvPr>
          <p:cNvSpPr>
            <a:spLocks noGrp="1"/>
          </p:cNvSpPr>
          <p:nvPr>
            <p:ph type="sldNum" sz="quarter" idx="12"/>
          </p:nvPr>
        </p:nvSpPr>
        <p:spPr/>
        <p:txBody>
          <a:bodyPr/>
          <a:lstStyle/>
          <a:p>
            <a:fld id="{C7AE4AFB-FEC0-4F29-909E-DE1E918E075B}" type="slidenum">
              <a:rPr lang="en-US" smtClean="0"/>
              <a:t>27</a:t>
            </a:fld>
            <a:endParaRPr lang="en-US" dirty="0"/>
          </a:p>
        </p:txBody>
      </p:sp>
    </p:spTree>
    <p:extLst>
      <p:ext uri="{BB962C8B-B14F-4D97-AF65-F5344CB8AC3E}">
        <p14:creationId xmlns:p14="http://schemas.microsoft.com/office/powerpoint/2010/main" val="128802455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3" descr="C:\Users\arash\AppData\Local\Microsoft\Windows\INetCache\Content.Word\DM7.png">
            <a:extLst>
              <a:ext uri="{FF2B5EF4-FFF2-40B4-BE49-F238E27FC236}">
                <a16:creationId xmlns:a16="http://schemas.microsoft.com/office/drawing/2014/main" id="{47024324-EBF8-42C0-852F-5E41C3F2BF4D}"/>
              </a:ext>
            </a:extLst>
          </p:cNvPr>
          <p:cNvPicPr>
            <a:picLocks/>
          </p:cNvPicPr>
          <p:nvPr/>
        </p:nvPicPr>
        <p:blipFill rotWithShape="1">
          <a:blip r:embed="rId3">
            <a:extLst>
              <a:ext uri="{28A0092B-C50C-407E-A947-70E740481C1C}">
                <a14:useLocalDpi xmlns:a14="http://schemas.microsoft.com/office/drawing/2010/main" val="0"/>
              </a:ext>
            </a:extLst>
          </a:blip>
          <a:srcRect r="804" b="1"/>
          <a:stretch/>
        </p:blipFill>
        <p:spPr bwMode="auto">
          <a:xfrm>
            <a:off x="4986670" y="400611"/>
            <a:ext cx="6916329" cy="5577837"/>
          </a:xfrm>
          <a:prstGeom prst="rect">
            <a:avLst/>
          </a:prstGeom>
          <a:noFill/>
          <a:effectLst/>
        </p:spPr>
      </p:pic>
      <p:sp>
        <p:nvSpPr>
          <p:cNvPr id="2" name="Title 1">
            <a:extLst>
              <a:ext uri="{FF2B5EF4-FFF2-40B4-BE49-F238E27FC236}">
                <a16:creationId xmlns:a16="http://schemas.microsoft.com/office/drawing/2014/main" id="{C1B06B06-B639-4AE4-BDED-B77A6460BF96}"/>
              </a:ext>
            </a:extLst>
          </p:cNvPr>
          <p:cNvSpPr>
            <a:spLocks noGrp="1"/>
          </p:cNvSpPr>
          <p:nvPr>
            <p:ph type="title"/>
          </p:nvPr>
        </p:nvSpPr>
        <p:spPr>
          <a:xfrm>
            <a:off x="838200" y="960543"/>
            <a:ext cx="4148470" cy="1325563"/>
          </a:xfrm>
        </p:spPr>
        <p:txBody>
          <a:bodyPr>
            <a:noAutofit/>
          </a:bodyPr>
          <a:lstStyle/>
          <a:p>
            <a:r>
              <a:rPr lang="en-US" dirty="0">
                <a:latin typeface="+mj-lt"/>
                <a:cs typeface="Times New Roman" panose="02020603050405020304" pitchFamily="18" charset="0"/>
              </a:rPr>
              <a:t>Empirical Correlations of Coefficient Consolidation (c</a:t>
            </a:r>
            <a:r>
              <a:rPr lang="en-US" baseline="-25000" dirty="0">
                <a:latin typeface="+mj-lt"/>
                <a:cs typeface="Times New Roman" panose="02020603050405020304" pitchFamily="18" charset="0"/>
              </a:rPr>
              <a:t>v</a:t>
            </a:r>
            <a:r>
              <a:rPr lang="en-US" dirty="0">
                <a:latin typeface="+mj-lt"/>
                <a:cs typeface="Times New Roman" panose="02020603050405020304" pitchFamily="18" charset="0"/>
              </a:rPr>
              <a:t>)</a:t>
            </a:r>
          </a:p>
        </p:txBody>
      </p:sp>
      <p:sp>
        <p:nvSpPr>
          <p:cNvPr id="9" name="Content Placeholder 8"/>
          <p:cNvSpPr>
            <a:spLocks noGrp="1"/>
          </p:cNvSpPr>
          <p:nvPr>
            <p:ph sz="half" idx="1"/>
          </p:nvPr>
        </p:nvSpPr>
        <p:spPr>
          <a:xfrm>
            <a:off x="838200" y="2683761"/>
            <a:ext cx="3797806" cy="4351338"/>
          </a:xfrm>
        </p:spPr>
        <p:txBody>
          <a:bodyPr>
            <a:normAutofit/>
          </a:bodyPr>
          <a:lstStyle/>
          <a:p>
            <a:r>
              <a:rPr lang="en-US" dirty="0">
                <a:latin typeface="+mj-lt"/>
                <a:cs typeface="Times New Roman" panose="02020603050405020304" pitchFamily="18" charset="0"/>
              </a:rPr>
              <a:t>U.S. Navy (1986) is the most commonly used correlation.</a:t>
            </a:r>
          </a:p>
          <a:p>
            <a:r>
              <a:rPr lang="en-US" dirty="0">
                <a:latin typeface="+mj-lt"/>
                <a:cs typeface="Times New Roman" panose="02020603050405020304" pitchFamily="18" charset="0"/>
              </a:rPr>
              <a:t>Some researchers have also proposed typical ranges of c</a:t>
            </a:r>
            <a:r>
              <a:rPr lang="en-US" baseline="-25000" dirty="0">
                <a:latin typeface="+mj-lt"/>
                <a:cs typeface="Times New Roman" panose="02020603050405020304" pitchFamily="18" charset="0"/>
              </a:rPr>
              <a:t>v</a:t>
            </a:r>
            <a:r>
              <a:rPr lang="en-US" dirty="0">
                <a:latin typeface="+mj-lt"/>
                <a:cs typeface="Times New Roman" panose="02020603050405020304" pitchFamily="18" charset="0"/>
              </a:rPr>
              <a:t> for different soils (e.g. Terzaghi et al., 1996).</a:t>
            </a:r>
          </a:p>
        </p:txBody>
      </p:sp>
      <p:sp>
        <p:nvSpPr>
          <p:cNvPr id="3" name="TextBox 2">
            <a:extLst>
              <a:ext uri="{FF2B5EF4-FFF2-40B4-BE49-F238E27FC236}">
                <a16:creationId xmlns:a16="http://schemas.microsoft.com/office/drawing/2014/main" id="{C13A15DE-8BB8-4761-9ADB-3C62F00C5AC0}"/>
              </a:ext>
            </a:extLst>
          </p:cNvPr>
          <p:cNvSpPr txBox="1"/>
          <p:nvPr/>
        </p:nvSpPr>
        <p:spPr>
          <a:xfrm>
            <a:off x="4795495" y="6088057"/>
            <a:ext cx="4010650" cy="369332"/>
          </a:xfrm>
          <a:prstGeom prst="rect">
            <a:avLst/>
          </a:prstGeom>
          <a:noFill/>
        </p:spPr>
        <p:txBody>
          <a:bodyPr wrap="none" rtlCol="0">
            <a:spAutoFit/>
          </a:bodyPr>
          <a:lstStyle/>
          <a:p>
            <a:r>
              <a:rPr lang="en-US" dirty="0">
                <a:solidFill>
                  <a:schemeClr val="bg2">
                    <a:lumMod val="50000"/>
                  </a:schemeClr>
                </a:solidFill>
              </a:rPr>
              <a:t>Holtz et al. (2011), after U.S. Navy (1986)</a:t>
            </a:r>
          </a:p>
        </p:txBody>
      </p:sp>
      <p:sp>
        <p:nvSpPr>
          <p:cNvPr id="4" name="Slide Number Placeholder 3">
            <a:extLst>
              <a:ext uri="{FF2B5EF4-FFF2-40B4-BE49-F238E27FC236}">
                <a16:creationId xmlns:a16="http://schemas.microsoft.com/office/drawing/2014/main" id="{C9980FE9-5217-494D-B2AE-BC7447829097}"/>
              </a:ext>
            </a:extLst>
          </p:cNvPr>
          <p:cNvSpPr>
            <a:spLocks noGrp="1"/>
          </p:cNvSpPr>
          <p:nvPr>
            <p:ph type="sldNum" sz="quarter" idx="12"/>
          </p:nvPr>
        </p:nvSpPr>
        <p:spPr/>
        <p:txBody>
          <a:bodyPr/>
          <a:lstStyle/>
          <a:p>
            <a:fld id="{C7AE4AFB-FEC0-4F29-909E-DE1E918E075B}" type="slidenum">
              <a:rPr lang="en-US" smtClean="0"/>
              <a:t>28</a:t>
            </a:fld>
            <a:endParaRPr lang="en-US"/>
          </a:p>
        </p:txBody>
      </p:sp>
    </p:spTree>
    <p:extLst>
      <p:ext uri="{BB962C8B-B14F-4D97-AF65-F5344CB8AC3E}">
        <p14:creationId xmlns:p14="http://schemas.microsoft.com/office/powerpoint/2010/main" val="323115701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CF181B1-E8E9-4F84-9D82-024C74D4CA9A}"/>
              </a:ext>
            </a:extLst>
          </p:cNvPr>
          <p:cNvSpPr>
            <a:spLocks noGrp="1"/>
          </p:cNvSpPr>
          <p:nvPr>
            <p:ph idx="1"/>
          </p:nvPr>
        </p:nvSpPr>
        <p:spPr/>
        <p:txBody>
          <a:bodyPr>
            <a:normAutofit/>
          </a:bodyPr>
          <a:lstStyle/>
          <a:p>
            <a:pPr marL="0" indent="0" algn="just">
              <a:buNone/>
            </a:pPr>
            <a:r>
              <a:rPr lang="en-US" dirty="0">
                <a:latin typeface="+mj-lt"/>
                <a:cs typeface="Times New Roman" panose="02020603050405020304" pitchFamily="18" charset="0"/>
              </a:rPr>
              <a:t>There is little to no information on empirical correlations between </a:t>
            </a:r>
            <a:r>
              <a:rPr lang="en-GB" dirty="0">
                <a:latin typeface="+mj-lt"/>
                <a:cs typeface="Times New Roman" panose="02020603050405020304" pitchFamily="18" charset="0"/>
              </a:rPr>
              <a:t>results from index tests and consolidation parameters for </a:t>
            </a:r>
            <a:r>
              <a:rPr lang="en-US" u="sng" dirty="0">
                <a:latin typeface="+mj-lt"/>
                <a:cs typeface="Times New Roman" panose="02020603050405020304" pitchFamily="18" charset="0"/>
              </a:rPr>
              <a:t>high liquid limit</a:t>
            </a:r>
            <a:r>
              <a:rPr lang="en-US" dirty="0">
                <a:latin typeface="+mj-lt"/>
                <a:cs typeface="Times New Roman" panose="02020603050405020304" pitchFamily="18" charset="0"/>
              </a:rPr>
              <a:t>, </a:t>
            </a:r>
            <a:r>
              <a:rPr lang="en-US" u="sng" dirty="0">
                <a:latin typeface="+mj-lt"/>
                <a:cs typeface="Times New Roman" panose="02020603050405020304" pitchFamily="18" charset="0"/>
              </a:rPr>
              <a:t>organic</a:t>
            </a:r>
            <a:r>
              <a:rPr lang="en-US" dirty="0">
                <a:latin typeface="+mj-lt"/>
                <a:cs typeface="Times New Roman" panose="02020603050405020304" pitchFamily="18" charset="0"/>
              </a:rPr>
              <a:t>, </a:t>
            </a:r>
            <a:r>
              <a:rPr lang="en-US" u="sng" dirty="0">
                <a:latin typeface="+mj-lt"/>
                <a:cs typeface="Times New Roman" panose="02020603050405020304" pitchFamily="18" charset="0"/>
              </a:rPr>
              <a:t>coastal soils</a:t>
            </a:r>
            <a:r>
              <a:rPr lang="en-US" dirty="0">
                <a:latin typeface="+mj-lt"/>
                <a:cs typeface="Times New Roman" panose="02020603050405020304" pitchFamily="18" charset="0"/>
              </a:rPr>
              <a:t>, such as those typically being used for LA marsh creation projects.	</a:t>
            </a:r>
          </a:p>
        </p:txBody>
      </p:sp>
      <p:sp>
        <p:nvSpPr>
          <p:cNvPr id="6" name="Title 1">
            <a:extLst>
              <a:ext uri="{FF2B5EF4-FFF2-40B4-BE49-F238E27FC236}">
                <a16:creationId xmlns:a16="http://schemas.microsoft.com/office/drawing/2014/main" id="{DAF3E743-EE33-448C-AA2F-5A246EA8EE25}"/>
              </a:ext>
            </a:extLst>
          </p:cNvPr>
          <p:cNvSpPr txBox="1">
            <a:spLocks/>
          </p:cNvSpPr>
          <p:nvPr/>
        </p:nvSpPr>
        <p:spPr>
          <a:xfrm>
            <a:off x="838200" y="440738"/>
            <a:ext cx="10515600" cy="994764"/>
          </a:xfrm>
          <a:prstGeom prst="rect">
            <a:avLst/>
          </a:prstGeom>
        </p:spPr>
        <p:txBody>
          <a:bodyPr vert="horz" lIns="91440" tIns="45720" rIns="91440" bIns="45720" rtlCol="0" anchor="b">
            <a:normAutofit/>
          </a:bodyPr>
          <a:lstStyle>
            <a:lvl1pPr algn="l" defTabSz="914377" rtl="0" eaLnBrk="1" latinLnBrk="0" hangingPunct="1">
              <a:lnSpc>
                <a:spcPct val="90000"/>
              </a:lnSpc>
              <a:spcBef>
                <a:spcPct val="0"/>
              </a:spcBef>
              <a:buNone/>
              <a:defRPr sz="3200" kern="1200">
                <a:solidFill>
                  <a:srgbClr val="013F62"/>
                </a:solidFill>
                <a:latin typeface="Arial" panose="020B0604020202020204" pitchFamily="34" charset="0"/>
                <a:ea typeface="+mj-ea"/>
                <a:cs typeface="Arial" panose="020B0604020202020204" pitchFamily="34" charset="0"/>
              </a:defRPr>
            </a:lvl1pPr>
          </a:lstStyle>
          <a:p>
            <a:r>
              <a:rPr lang="en-US" dirty="0">
                <a:latin typeface="+mj-lt"/>
                <a:cs typeface="Times New Roman" panose="02020603050405020304" pitchFamily="18" charset="0"/>
              </a:rPr>
              <a:t>Literature Review Outcome</a:t>
            </a:r>
            <a:endParaRPr lang="en-US" sz="4800" dirty="0">
              <a:solidFill>
                <a:srgbClr val="FF0000"/>
              </a:solidFill>
              <a:latin typeface="+mj-lt"/>
              <a:cs typeface="Times New Roman" panose="02020603050405020304" pitchFamily="18" charset="0"/>
            </a:endParaRPr>
          </a:p>
        </p:txBody>
      </p:sp>
      <p:sp>
        <p:nvSpPr>
          <p:cNvPr id="2" name="Slide Number Placeholder 1">
            <a:extLst>
              <a:ext uri="{FF2B5EF4-FFF2-40B4-BE49-F238E27FC236}">
                <a16:creationId xmlns:a16="http://schemas.microsoft.com/office/drawing/2014/main" id="{204961B4-DA7E-4035-A66E-47516BB5C4F3}"/>
              </a:ext>
            </a:extLst>
          </p:cNvPr>
          <p:cNvSpPr>
            <a:spLocks noGrp="1"/>
          </p:cNvSpPr>
          <p:nvPr>
            <p:ph type="sldNum" sz="quarter" idx="12"/>
          </p:nvPr>
        </p:nvSpPr>
        <p:spPr/>
        <p:txBody>
          <a:bodyPr/>
          <a:lstStyle/>
          <a:p>
            <a:fld id="{C7AE4AFB-FEC0-4F29-909E-DE1E918E075B}" type="slidenum">
              <a:rPr lang="en-US" smtClean="0"/>
              <a:t>29</a:t>
            </a:fld>
            <a:endParaRPr lang="en-US" dirty="0"/>
          </a:p>
        </p:txBody>
      </p:sp>
    </p:spTree>
    <p:extLst>
      <p:ext uri="{BB962C8B-B14F-4D97-AF65-F5344CB8AC3E}">
        <p14:creationId xmlns:p14="http://schemas.microsoft.com/office/powerpoint/2010/main" val="176960351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F6B015-678A-42CF-BC3A-A49177D9054C}"/>
              </a:ext>
            </a:extLst>
          </p:cNvPr>
          <p:cNvSpPr>
            <a:spLocks noGrp="1"/>
          </p:cNvSpPr>
          <p:nvPr>
            <p:ph type="title"/>
          </p:nvPr>
        </p:nvSpPr>
        <p:spPr/>
        <p:txBody>
          <a:bodyPr>
            <a:normAutofit/>
          </a:bodyPr>
          <a:lstStyle/>
          <a:p>
            <a:r>
              <a:rPr lang="en-US" dirty="0">
                <a:latin typeface="+mj-lt"/>
                <a:cs typeface="Times New Roman" panose="02020603050405020304" pitchFamily="18" charset="0"/>
              </a:rPr>
              <a:t>Objective	</a:t>
            </a:r>
          </a:p>
        </p:txBody>
      </p:sp>
      <p:sp>
        <p:nvSpPr>
          <p:cNvPr id="3" name="Content Placeholder 2">
            <a:extLst>
              <a:ext uri="{FF2B5EF4-FFF2-40B4-BE49-F238E27FC236}">
                <a16:creationId xmlns:a16="http://schemas.microsoft.com/office/drawing/2014/main" id="{3CA7F9FA-A2F9-4339-A90E-A72013D73781}"/>
              </a:ext>
            </a:extLst>
          </p:cNvPr>
          <p:cNvSpPr>
            <a:spLocks noGrp="1"/>
          </p:cNvSpPr>
          <p:nvPr>
            <p:ph idx="1"/>
          </p:nvPr>
        </p:nvSpPr>
        <p:spPr/>
        <p:txBody>
          <a:bodyPr>
            <a:noAutofit/>
          </a:bodyPr>
          <a:lstStyle/>
          <a:p>
            <a:pPr marL="0" indent="0">
              <a:lnSpc>
                <a:spcPct val="100000"/>
              </a:lnSpc>
              <a:spcBef>
                <a:spcPts val="0"/>
              </a:spcBef>
              <a:buNone/>
            </a:pPr>
            <a:endParaRPr lang="en-US" sz="3200" dirty="0">
              <a:latin typeface="Times New Roman" panose="02020603050405020304" pitchFamily="18" charset="0"/>
              <a:cs typeface="Times New Roman" panose="02020603050405020304" pitchFamily="18" charset="0"/>
            </a:endParaRPr>
          </a:p>
          <a:p>
            <a:pPr marL="0" indent="0">
              <a:lnSpc>
                <a:spcPct val="100000"/>
              </a:lnSpc>
              <a:spcBef>
                <a:spcPts val="0"/>
              </a:spcBef>
              <a:buNone/>
            </a:pPr>
            <a:r>
              <a:rPr lang="en-US" dirty="0">
                <a:latin typeface="+mj-lt"/>
                <a:cs typeface="Times New Roman" panose="02020603050405020304" pitchFamily="18" charset="0"/>
              </a:rPr>
              <a:t>Provide soil compressibility parameter empirical correlations based on coastal restoration project soil testing data.</a:t>
            </a:r>
          </a:p>
        </p:txBody>
      </p:sp>
      <p:sp>
        <p:nvSpPr>
          <p:cNvPr id="4" name="Slide Number Placeholder 3">
            <a:extLst>
              <a:ext uri="{FF2B5EF4-FFF2-40B4-BE49-F238E27FC236}">
                <a16:creationId xmlns:a16="http://schemas.microsoft.com/office/drawing/2014/main" id="{18107663-0E26-4D69-B265-8E6FA08075EB}"/>
              </a:ext>
            </a:extLst>
          </p:cNvPr>
          <p:cNvSpPr>
            <a:spLocks noGrp="1"/>
          </p:cNvSpPr>
          <p:nvPr>
            <p:ph type="sldNum" sz="quarter" idx="12"/>
          </p:nvPr>
        </p:nvSpPr>
        <p:spPr/>
        <p:txBody>
          <a:bodyPr/>
          <a:lstStyle/>
          <a:p>
            <a:fld id="{C7AE4AFB-FEC0-4F29-909E-DE1E918E075B}" type="slidenum">
              <a:rPr lang="en-US" smtClean="0"/>
              <a:t>3</a:t>
            </a:fld>
            <a:endParaRPr lang="en-US" dirty="0"/>
          </a:p>
        </p:txBody>
      </p:sp>
    </p:spTree>
    <p:extLst>
      <p:ext uri="{BB962C8B-B14F-4D97-AF65-F5344CB8AC3E}">
        <p14:creationId xmlns:p14="http://schemas.microsoft.com/office/powerpoint/2010/main" val="3956452477"/>
      </p:ext>
    </p:extLst>
  </p:cSld>
  <p:clrMapOvr>
    <a:overrideClrMapping bg1="lt1" tx1="dk1" bg2="lt2" tx2="dk2" accent1="accent1" accent2="accent2" accent3="accent3" accent4="accent4" accent5="accent5" accent6="accent6" hlink="hlink" folHlink="folHlink"/>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6CBFCA-693C-4C7A-ABB3-C5EDFEB541A8}"/>
              </a:ext>
            </a:extLst>
          </p:cNvPr>
          <p:cNvSpPr>
            <a:spLocks noGrp="1"/>
          </p:cNvSpPr>
          <p:nvPr>
            <p:ph type="title"/>
          </p:nvPr>
        </p:nvSpPr>
        <p:spPr/>
        <p:txBody>
          <a:bodyPr/>
          <a:lstStyle/>
          <a:p>
            <a:r>
              <a:rPr lang="en-US" dirty="0">
                <a:latin typeface="+mj-lt"/>
                <a:cs typeface="Times New Roman" panose="02020603050405020304" pitchFamily="18" charset="0"/>
              </a:rPr>
              <a:t>Developing Database</a:t>
            </a:r>
          </a:p>
        </p:txBody>
      </p:sp>
      <p:sp>
        <p:nvSpPr>
          <p:cNvPr id="3" name="Content Placeholder 2">
            <a:extLst>
              <a:ext uri="{FF2B5EF4-FFF2-40B4-BE49-F238E27FC236}">
                <a16:creationId xmlns:a16="http://schemas.microsoft.com/office/drawing/2014/main" id="{7AC318CF-5CA4-44AD-88E4-E49D1A7A1690}"/>
              </a:ext>
            </a:extLst>
          </p:cNvPr>
          <p:cNvSpPr>
            <a:spLocks noGrp="1"/>
          </p:cNvSpPr>
          <p:nvPr>
            <p:ph idx="1"/>
          </p:nvPr>
        </p:nvSpPr>
        <p:spPr>
          <a:xfrm>
            <a:off x="838200" y="1570432"/>
            <a:ext cx="5055704" cy="4671341"/>
          </a:xfrm>
        </p:spPr>
        <p:txBody>
          <a:bodyPr>
            <a:normAutofit/>
          </a:bodyPr>
          <a:lstStyle/>
          <a:p>
            <a:pPr marL="0" indent="0">
              <a:buNone/>
            </a:pPr>
            <a:r>
              <a:rPr lang="en-US" sz="2800" dirty="0">
                <a:latin typeface="+mj-lt"/>
                <a:cs typeface="Times New Roman" panose="02020603050405020304" pitchFamily="18" charset="0"/>
              </a:rPr>
              <a:t>Database of soil properties from 280 tests in 15 marsh creation projects in LA.</a:t>
            </a:r>
          </a:p>
          <a:p>
            <a:pPr lvl="1">
              <a:buFont typeface="Wingdings" panose="05000000000000000000" pitchFamily="2" charset="2"/>
              <a:buChar char="§"/>
            </a:pPr>
            <a:r>
              <a:rPr lang="en-US" sz="2400" kern="0" dirty="0">
                <a:latin typeface="+mj-lt"/>
                <a:cs typeface="Times New Roman" panose="02020603050405020304" pitchFamily="18" charset="0"/>
              </a:rPr>
              <a:t>ML, CL, MH, CH, OH, Pt (about 70% CL/CH)</a:t>
            </a:r>
          </a:p>
          <a:p>
            <a:pPr lvl="1">
              <a:buFont typeface="Wingdings" panose="05000000000000000000" pitchFamily="2" charset="2"/>
              <a:buChar char="§"/>
            </a:pPr>
            <a:r>
              <a:rPr lang="en-US" sz="2400" i="1" kern="0" dirty="0">
                <a:latin typeface="+mj-lt"/>
                <a:cs typeface="Times New Roman" panose="02020603050405020304" pitchFamily="18" charset="0"/>
              </a:rPr>
              <a:t>w</a:t>
            </a:r>
            <a:r>
              <a:rPr lang="en-US" sz="2400" kern="0" dirty="0">
                <a:latin typeface="+mj-lt"/>
                <a:cs typeface="Times New Roman" panose="02020603050405020304" pitchFamily="18" charset="0"/>
              </a:rPr>
              <a:t> ranging from 18% to above 1000%</a:t>
            </a:r>
          </a:p>
          <a:p>
            <a:pPr lvl="1">
              <a:buFont typeface="Wingdings" panose="05000000000000000000" pitchFamily="2" charset="2"/>
              <a:buChar char="§"/>
            </a:pPr>
            <a:r>
              <a:rPr lang="en-US" sz="2400" i="1" kern="0" dirty="0">
                <a:latin typeface="+mj-lt"/>
                <a:cs typeface="Times New Roman" panose="02020603050405020304" pitchFamily="18" charset="0"/>
              </a:rPr>
              <a:t>LL</a:t>
            </a:r>
            <a:r>
              <a:rPr lang="en-US" sz="2400" kern="0" dirty="0">
                <a:latin typeface="+mj-lt"/>
                <a:cs typeface="Times New Roman" panose="02020603050405020304" pitchFamily="18" charset="0"/>
              </a:rPr>
              <a:t> ranging from 20% to above 700%</a:t>
            </a:r>
          </a:p>
          <a:p>
            <a:pPr lvl="1">
              <a:buFont typeface="Wingdings" panose="05000000000000000000" pitchFamily="2" charset="2"/>
              <a:buChar char="§"/>
            </a:pPr>
            <a:r>
              <a:rPr lang="en-US" sz="2400" i="1" kern="0" dirty="0">
                <a:latin typeface="+mj-lt"/>
                <a:cs typeface="Times New Roman" panose="02020603050405020304" pitchFamily="18" charset="0"/>
                <a:sym typeface="Symbol" panose="05050102010706020507" pitchFamily="18" charset="2"/>
              </a:rPr>
              <a:t></a:t>
            </a:r>
            <a:r>
              <a:rPr lang="en-US" sz="2400" i="1" kern="0" baseline="-25000" dirty="0">
                <a:latin typeface="+mj-lt"/>
                <a:cs typeface="Times New Roman" panose="02020603050405020304" pitchFamily="18" charset="0"/>
              </a:rPr>
              <a:t>d</a:t>
            </a:r>
            <a:r>
              <a:rPr lang="en-US" sz="2400" kern="0" dirty="0">
                <a:latin typeface="+mj-lt"/>
                <a:cs typeface="Times New Roman" panose="02020603050405020304" pitchFamily="18" charset="0"/>
              </a:rPr>
              <a:t> as low as 5.8 </a:t>
            </a:r>
            <a:r>
              <a:rPr lang="en-US" sz="2400" kern="0" dirty="0" err="1">
                <a:latin typeface="+mj-lt"/>
                <a:cs typeface="Times New Roman" panose="02020603050405020304" pitchFamily="18" charset="0"/>
              </a:rPr>
              <a:t>psf</a:t>
            </a:r>
            <a:r>
              <a:rPr lang="en-US" sz="2400" kern="0" dirty="0">
                <a:latin typeface="+mj-lt"/>
                <a:cs typeface="Times New Roman" panose="02020603050405020304" pitchFamily="18" charset="0"/>
              </a:rPr>
              <a:t> (0.9 </a:t>
            </a:r>
            <a:r>
              <a:rPr lang="en-US" sz="2400" kern="0" dirty="0" err="1">
                <a:latin typeface="+mj-lt"/>
                <a:cs typeface="Times New Roman" panose="02020603050405020304" pitchFamily="18" charset="0"/>
              </a:rPr>
              <a:t>kN</a:t>
            </a:r>
            <a:r>
              <a:rPr lang="en-US" sz="2400" kern="0" dirty="0">
                <a:latin typeface="+mj-lt"/>
                <a:cs typeface="Times New Roman" panose="02020603050405020304" pitchFamily="18" charset="0"/>
              </a:rPr>
              <a:t>/m</a:t>
            </a:r>
            <a:r>
              <a:rPr lang="en-US" sz="2400" kern="0" baseline="30000" dirty="0">
                <a:latin typeface="+mj-lt"/>
                <a:cs typeface="Times New Roman" panose="02020603050405020304" pitchFamily="18" charset="0"/>
              </a:rPr>
              <a:t>3)</a:t>
            </a:r>
            <a:r>
              <a:rPr lang="en-US" sz="2400" kern="0" dirty="0">
                <a:latin typeface="+mj-lt"/>
                <a:cs typeface="Times New Roman" panose="02020603050405020304" pitchFamily="18" charset="0"/>
              </a:rPr>
              <a:t> for shallow peats</a:t>
            </a:r>
          </a:p>
          <a:p>
            <a:pPr lvl="1"/>
            <a:endParaRPr lang="en-US" sz="2400" baseline="-25000" dirty="0">
              <a:latin typeface="Times New Roman" panose="02020603050405020304" pitchFamily="18" charset="0"/>
              <a:cs typeface="Times New Roman" panose="02020603050405020304" pitchFamily="18" charset="0"/>
            </a:endParaRPr>
          </a:p>
        </p:txBody>
      </p:sp>
      <p:pic>
        <p:nvPicPr>
          <p:cNvPr id="6" name="Picture 5">
            <a:extLst>
              <a:ext uri="{FF2B5EF4-FFF2-40B4-BE49-F238E27FC236}">
                <a16:creationId xmlns:a16="http://schemas.microsoft.com/office/drawing/2014/main" id="{E3AADA5D-D272-415E-8176-5C584BE7DBC7}"/>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5995640" y="1277410"/>
            <a:ext cx="6103764" cy="4403236"/>
          </a:xfrm>
          <a:prstGeom prst="rect">
            <a:avLst/>
          </a:prstGeom>
        </p:spPr>
      </p:pic>
      <p:sp>
        <p:nvSpPr>
          <p:cNvPr id="4" name="Slide Number Placeholder 3">
            <a:extLst>
              <a:ext uri="{FF2B5EF4-FFF2-40B4-BE49-F238E27FC236}">
                <a16:creationId xmlns:a16="http://schemas.microsoft.com/office/drawing/2014/main" id="{F2393FE5-FAD2-4D57-BA52-41845C42635B}"/>
              </a:ext>
            </a:extLst>
          </p:cNvPr>
          <p:cNvSpPr>
            <a:spLocks noGrp="1"/>
          </p:cNvSpPr>
          <p:nvPr>
            <p:ph type="sldNum" sz="quarter" idx="12"/>
          </p:nvPr>
        </p:nvSpPr>
        <p:spPr/>
        <p:txBody>
          <a:bodyPr/>
          <a:lstStyle/>
          <a:p>
            <a:fld id="{C7AE4AFB-FEC0-4F29-909E-DE1E918E075B}" type="slidenum">
              <a:rPr lang="en-US" smtClean="0"/>
              <a:t>30</a:t>
            </a:fld>
            <a:endParaRPr lang="en-US" dirty="0"/>
          </a:p>
        </p:txBody>
      </p:sp>
    </p:spTree>
    <p:extLst>
      <p:ext uri="{BB962C8B-B14F-4D97-AF65-F5344CB8AC3E}">
        <p14:creationId xmlns:p14="http://schemas.microsoft.com/office/powerpoint/2010/main" val="190868444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6CBFCA-693C-4C7A-ABB3-C5EDFEB541A8}"/>
              </a:ext>
            </a:extLst>
          </p:cNvPr>
          <p:cNvSpPr>
            <a:spLocks noGrp="1"/>
          </p:cNvSpPr>
          <p:nvPr>
            <p:ph type="title"/>
          </p:nvPr>
        </p:nvSpPr>
        <p:spPr/>
        <p:txBody>
          <a:bodyPr/>
          <a:lstStyle/>
          <a:p>
            <a:r>
              <a:rPr lang="en-US" dirty="0">
                <a:latin typeface="+mj-lt"/>
                <a:cs typeface="Times New Roman" panose="02020603050405020304" pitchFamily="18" charset="0"/>
              </a:rPr>
              <a:t>Developing Database</a:t>
            </a:r>
          </a:p>
        </p:txBody>
      </p:sp>
      <p:sp>
        <p:nvSpPr>
          <p:cNvPr id="3" name="Content Placeholder 2">
            <a:extLst>
              <a:ext uri="{FF2B5EF4-FFF2-40B4-BE49-F238E27FC236}">
                <a16:creationId xmlns:a16="http://schemas.microsoft.com/office/drawing/2014/main" id="{7AC318CF-5CA4-44AD-88E4-E49D1A7A1690}"/>
              </a:ext>
            </a:extLst>
          </p:cNvPr>
          <p:cNvSpPr>
            <a:spLocks noGrp="1"/>
          </p:cNvSpPr>
          <p:nvPr>
            <p:ph idx="1"/>
          </p:nvPr>
        </p:nvSpPr>
        <p:spPr>
          <a:xfrm>
            <a:off x="838200" y="1570433"/>
            <a:ext cx="4446181" cy="4351338"/>
          </a:xfrm>
        </p:spPr>
        <p:txBody>
          <a:bodyPr/>
          <a:lstStyle/>
          <a:p>
            <a:r>
              <a:rPr lang="en-US" sz="2800" i="1" dirty="0">
                <a:latin typeface="+mj-lt"/>
                <a:cs typeface="Times New Roman" panose="02020603050405020304" pitchFamily="18" charset="0"/>
              </a:rPr>
              <a:t>C</a:t>
            </a:r>
            <a:r>
              <a:rPr lang="en-US" sz="2800" i="1" baseline="-25000" dirty="0">
                <a:latin typeface="+mj-lt"/>
                <a:cs typeface="Times New Roman" panose="02020603050405020304" pitchFamily="18" charset="0"/>
              </a:rPr>
              <a:t>r</a:t>
            </a:r>
            <a:r>
              <a:rPr lang="en-US" sz="2800" dirty="0">
                <a:latin typeface="+mj-lt"/>
                <a:cs typeface="Times New Roman" panose="02020603050405020304" pitchFamily="18" charset="0"/>
              </a:rPr>
              <a:t> and </a:t>
            </a:r>
            <a:r>
              <a:rPr lang="en-US" sz="2800" i="1" dirty="0">
                <a:latin typeface="+mj-lt"/>
                <a:cs typeface="Times New Roman" panose="02020603050405020304" pitchFamily="18" charset="0"/>
              </a:rPr>
              <a:t>C</a:t>
            </a:r>
            <a:r>
              <a:rPr lang="en-US" sz="2800" i="1" baseline="-25000" dirty="0">
                <a:latin typeface="+mj-lt"/>
                <a:cs typeface="Times New Roman" panose="02020603050405020304" pitchFamily="18" charset="0"/>
              </a:rPr>
              <a:t>c</a:t>
            </a:r>
          </a:p>
          <a:p>
            <a:r>
              <a:rPr lang="en-US" sz="2800" dirty="0">
                <a:latin typeface="+mj-lt"/>
                <a:cs typeface="Times New Roman" panose="02020603050405020304" pitchFamily="18" charset="0"/>
              </a:rPr>
              <a:t>Sample quality</a:t>
            </a:r>
          </a:p>
          <a:p>
            <a:pPr lvl="1"/>
            <a:r>
              <a:rPr lang="en-US" sz="2400" dirty="0">
                <a:latin typeface="+mj-lt"/>
                <a:cs typeface="Times New Roman" panose="02020603050405020304" pitchFamily="18" charset="0"/>
              </a:rPr>
              <a:t>Compression curves were corrected for disturbance effects using “simplified” </a:t>
            </a:r>
            <a:r>
              <a:rPr lang="en-US" sz="2400" dirty="0" err="1">
                <a:latin typeface="+mj-lt"/>
                <a:cs typeface="Times New Roman" panose="02020603050405020304" pitchFamily="18" charset="0"/>
              </a:rPr>
              <a:t>Schmertmann</a:t>
            </a:r>
            <a:endParaRPr lang="en-US" sz="2400" dirty="0">
              <a:latin typeface="+mj-lt"/>
              <a:cs typeface="Times New Roman" panose="02020603050405020304" pitchFamily="18" charset="0"/>
            </a:endParaRPr>
          </a:p>
          <a:p>
            <a:r>
              <a:rPr lang="en-US" sz="2800" i="1" dirty="0">
                <a:latin typeface="+mj-lt"/>
                <a:cs typeface="Times New Roman" panose="02020603050405020304" pitchFamily="18" charset="0"/>
              </a:rPr>
              <a:t>c</a:t>
            </a:r>
            <a:r>
              <a:rPr lang="en-US" sz="2800" i="1" baseline="-25000" dirty="0">
                <a:latin typeface="+mj-lt"/>
                <a:cs typeface="Times New Roman" panose="02020603050405020304" pitchFamily="18" charset="0"/>
              </a:rPr>
              <a:t>v</a:t>
            </a:r>
          </a:p>
          <a:p>
            <a:pPr lvl="1"/>
            <a:r>
              <a:rPr lang="en-US" sz="2400" dirty="0">
                <a:latin typeface="+mj-lt"/>
                <a:cs typeface="Times New Roman" panose="02020603050405020304" pitchFamily="18" charset="0"/>
              </a:rPr>
              <a:t>Taylor (1948); square root of time method</a:t>
            </a:r>
          </a:p>
        </p:txBody>
      </p:sp>
      <p:pic>
        <p:nvPicPr>
          <p:cNvPr id="6" name="Picture 5">
            <a:extLst>
              <a:ext uri="{FF2B5EF4-FFF2-40B4-BE49-F238E27FC236}">
                <a16:creationId xmlns:a16="http://schemas.microsoft.com/office/drawing/2014/main" id="{E3AADA5D-D272-415E-8176-5C584BE7DBC7}"/>
              </a:ext>
            </a:extLst>
          </p:cNvPr>
          <p:cNvPicPr>
            <a:picLocks noChangeAspect="1"/>
          </p:cNvPicPr>
          <p:nvPr/>
        </p:nvPicPr>
        <p:blipFill>
          <a:blip r:embed="rId3"/>
          <a:stretch>
            <a:fillRect/>
          </a:stretch>
        </p:blipFill>
        <p:spPr>
          <a:xfrm>
            <a:off x="6096000" y="961901"/>
            <a:ext cx="5004660" cy="4552111"/>
          </a:xfrm>
          <a:prstGeom prst="rect">
            <a:avLst/>
          </a:prstGeom>
        </p:spPr>
      </p:pic>
      <p:sp>
        <p:nvSpPr>
          <p:cNvPr id="4" name="Slide Number Placeholder 3">
            <a:extLst>
              <a:ext uri="{FF2B5EF4-FFF2-40B4-BE49-F238E27FC236}">
                <a16:creationId xmlns:a16="http://schemas.microsoft.com/office/drawing/2014/main" id="{36BBDC74-6E04-4CCD-848A-8C660859F97B}"/>
              </a:ext>
            </a:extLst>
          </p:cNvPr>
          <p:cNvSpPr>
            <a:spLocks noGrp="1"/>
          </p:cNvSpPr>
          <p:nvPr>
            <p:ph type="sldNum" sz="quarter" idx="12"/>
          </p:nvPr>
        </p:nvSpPr>
        <p:spPr/>
        <p:txBody>
          <a:bodyPr/>
          <a:lstStyle/>
          <a:p>
            <a:fld id="{C7AE4AFB-FEC0-4F29-909E-DE1E918E075B}" type="slidenum">
              <a:rPr lang="en-US" smtClean="0"/>
              <a:t>31</a:t>
            </a:fld>
            <a:endParaRPr lang="en-US" dirty="0"/>
          </a:p>
        </p:txBody>
      </p:sp>
    </p:spTree>
    <p:extLst>
      <p:ext uri="{BB962C8B-B14F-4D97-AF65-F5344CB8AC3E}">
        <p14:creationId xmlns:p14="http://schemas.microsoft.com/office/powerpoint/2010/main" val="189467899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F5B9FC-A3C1-4EEB-9AA8-2B85C696EE31}"/>
              </a:ext>
            </a:extLst>
          </p:cNvPr>
          <p:cNvSpPr>
            <a:spLocks noGrp="1"/>
          </p:cNvSpPr>
          <p:nvPr>
            <p:ph type="title"/>
          </p:nvPr>
        </p:nvSpPr>
        <p:spPr/>
        <p:txBody>
          <a:bodyPr>
            <a:normAutofit/>
          </a:bodyPr>
          <a:lstStyle/>
          <a:p>
            <a:r>
              <a:rPr lang="en-US" dirty="0">
                <a:latin typeface="+mj-lt"/>
                <a:cs typeface="Times New Roman" panose="02020603050405020304" pitchFamily="18" charset="0"/>
              </a:rPr>
              <a:t>Empirical Correlations</a:t>
            </a:r>
          </a:p>
        </p:txBody>
      </p:sp>
      <p:sp>
        <p:nvSpPr>
          <p:cNvPr id="3" name="Content Placeholder 2">
            <a:extLst>
              <a:ext uri="{FF2B5EF4-FFF2-40B4-BE49-F238E27FC236}">
                <a16:creationId xmlns:a16="http://schemas.microsoft.com/office/drawing/2014/main" id="{B1151AB7-B213-4DB1-8C1C-552B00972515}"/>
              </a:ext>
            </a:extLst>
          </p:cNvPr>
          <p:cNvSpPr>
            <a:spLocks noGrp="1"/>
          </p:cNvSpPr>
          <p:nvPr>
            <p:ph idx="1"/>
          </p:nvPr>
        </p:nvSpPr>
        <p:spPr>
          <a:xfrm>
            <a:off x="838200" y="1570433"/>
            <a:ext cx="4020879" cy="4351338"/>
          </a:xfrm>
        </p:spPr>
        <p:txBody>
          <a:bodyPr>
            <a:normAutofit/>
          </a:bodyPr>
          <a:lstStyle/>
          <a:p>
            <a:r>
              <a:rPr lang="en-US" dirty="0">
                <a:latin typeface="+mj-lt"/>
                <a:cs typeface="Times New Roman" panose="02020603050405020304" pitchFamily="18" charset="0"/>
              </a:rPr>
              <a:t>Possible correlations</a:t>
            </a:r>
          </a:p>
          <a:p>
            <a:pPr lvl="1"/>
            <a:r>
              <a:rPr lang="en-US" i="1" dirty="0">
                <a:latin typeface="+mj-lt"/>
                <a:cs typeface="Times New Roman" panose="02020603050405020304" pitchFamily="18" charset="0"/>
              </a:rPr>
              <a:t>C</a:t>
            </a:r>
            <a:r>
              <a:rPr lang="en-US" i="1" baseline="-25000" dirty="0">
                <a:latin typeface="+mj-lt"/>
                <a:cs typeface="Times New Roman" panose="02020603050405020304" pitchFamily="18" charset="0"/>
              </a:rPr>
              <a:t>r</a:t>
            </a:r>
            <a:r>
              <a:rPr lang="en-US" dirty="0">
                <a:latin typeface="+mj-lt"/>
                <a:cs typeface="Times New Roman" panose="02020603050405020304" pitchFamily="18" charset="0"/>
              </a:rPr>
              <a:t>, </a:t>
            </a:r>
            <a:r>
              <a:rPr lang="en-US" i="1" dirty="0">
                <a:latin typeface="+mj-lt"/>
                <a:cs typeface="Times New Roman" panose="02020603050405020304" pitchFamily="18" charset="0"/>
              </a:rPr>
              <a:t>C</a:t>
            </a:r>
            <a:r>
              <a:rPr lang="en-US" i="1" baseline="-25000" dirty="0">
                <a:latin typeface="+mj-lt"/>
                <a:cs typeface="Times New Roman" panose="02020603050405020304" pitchFamily="18" charset="0"/>
              </a:rPr>
              <a:t>c</a:t>
            </a:r>
            <a:r>
              <a:rPr lang="en-US" dirty="0">
                <a:latin typeface="+mj-lt"/>
                <a:cs typeface="Times New Roman" panose="02020603050405020304" pitchFamily="18" charset="0"/>
              </a:rPr>
              <a:t>, </a:t>
            </a:r>
            <a:r>
              <a:rPr lang="en-US" i="1" dirty="0">
                <a:latin typeface="+mj-lt"/>
                <a:cs typeface="Times New Roman" panose="02020603050405020304" pitchFamily="18" charset="0"/>
              </a:rPr>
              <a:t>c</a:t>
            </a:r>
            <a:r>
              <a:rPr lang="en-US" i="1" baseline="-25000" dirty="0">
                <a:latin typeface="+mj-lt"/>
                <a:cs typeface="Times New Roman" panose="02020603050405020304" pitchFamily="18" charset="0"/>
              </a:rPr>
              <a:t>v</a:t>
            </a:r>
            <a:r>
              <a:rPr lang="en-US" dirty="0">
                <a:latin typeface="+mj-lt"/>
                <a:cs typeface="Times New Roman" panose="02020603050405020304" pitchFamily="18" charset="0"/>
              </a:rPr>
              <a:t>, </a:t>
            </a:r>
            <a:r>
              <a:rPr lang="en-US" i="1" dirty="0">
                <a:latin typeface="+mj-lt"/>
                <a:cs typeface="Times New Roman" panose="02020603050405020304" pitchFamily="18" charset="0"/>
              </a:rPr>
              <a:t>G</a:t>
            </a:r>
            <a:r>
              <a:rPr lang="en-US" dirty="0">
                <a:latin typeface="+mj-lt"/>
                <a:cs typeface="Times New Roman" panose="02020603050405020304" pitchFamily="18" charset="0"/>
              </a:rPr>
              <a:t>, </a:t>
            </a:r>
            <a:r>
              <a:rPr lang="en-US" i="1" dirty="0">
                <a:latin typeface="+mj-lt"/>
                <a:cs typeface="Times New Roman" panose="02020603050405020304" pitchFamily="18" charset="0"/>
                <a:sym typeface="Symbol" panose="05050102010706020507" pitchFamily="18" charset="2"/>
              </a:rPr>
              <a:t></a:t>
            </a:r>
            <a:r>
              <a:rPr lang="en-US" i="1" baseline="-25000" dirty="0">
                <a:latin typeface="+mj-lt"/>
                <a:cs typeface="Times New Roman" panose="02020603050405020304" pitchFamily="18" charset="0"/>
              </a:rPr>
              <a:t>t</a:t>
            </a:r>
            <a:r>
              <a:rPr lang="en-US" dirty="0">
                <a:latin typeface="+mj-lt"/>
                <a:cs typeface="Times New Roman" panose="02020603050405020304" pitchFamily="18" charset="0"/>
              </a:rPr>
              <a:t>, and </a:t>
            </a:r>
            <a:r>
              <a:rPr lang="en-US" i="1" dirty="0">
                <a:latin typeface="+mj-lt"/>
                <a:cs typeface="Times New Roman" panose="02020603050405020304" pitchFamily="18" charset="0"/>
                <a:sym typeface="Symbol" panose="05050102010706020507" pitchFamily="18" charset="2"/>
              </a:rPr>
              <a:t></a:t>
            </a:r>
            <a:r>
              <a:rPr lang="en-US" i="1" dirty="0">
                <a:latin typeface="+mj-lt"/>
                <a:cs typeface="Times New Roman" panose="02020603050405020304" pitchFamily="18" charset="0"/>
              </a:rPr>
              <a:t>’</a:t>
            </a:r>
            <a:r>
              <a:rPr lang="en-US" i="1" baseline="-25000" dirty="0">
                <a:latin typeface="+mj-lt"/>
                <a:cs typeface="Times New Roman" panose="02020603050405020304" pitchFamily="18" charset="0"/>
              </a:rPr>
              <a:t>p</a:t>
            </a:r>
          </a:p>
          <a:p>
            <a:pPr lvl="1"/>
            <a:r>
              <a:rPr lang="en-US" dirty="0">
                <a:latin typeface="+mj-lt"/>
                <a:cs typeface="Times New Roman" panose="02020603050405020304" pitchFamily="18" charset="0"/>
              </a:rPr>
              <a:t>Single vs multiple regression</a:t>
            </a:r>
          </a:p>
          <a:p>
            <a:pPr lvl="1"/>
            <a:r>
              <a:rPr lang="en-US" dirty="0">
                <a:latin typeface="+mj-lt"/>
                <a:cs typeface="Times New Roman" panose="02020603050405020304" pitchFamily="18" charset="0"/>
              </a:rPr>
              <a:t>Organic vs inorganic</a:t>
            </a:r>
          </a:p>
          <a:p>
            <a:pPr lvl="1"/>
            <a:r>
              <a:rPr lang="en-US" dirty="0">
                <a:latin typeface="+mj-lt"/>
                <a:cs typeface="Times New Roman" panose="02020603050405020304" pitchFamily="18" charset="0"/>
              </a:rPr>
              <a:t>Eliminate unreliable data</a:t>
            </a:r>
          </a:p>
          <a:p>
            <a:pPr lvl="1"/>
            <a:r>
              <a:rPr lang="en-US" dirty="0">
                <a:latin typeface="+mj-lt"/>
                <a:cs typeface="Times New Roman" panose="02020603050405020304" pitchFamily="18" charset="0"/>
              </a:rPr>
              <a:t>Higher scatter in </a:t>
            </a:r>
            <a:r>
              <a:rPr lang="en-US" i="1" dirty="0">
                <a:latin typeface="+mj-lt"/>
                <a:cs typeface="Times New Roman" panose="02020603050405020304" pitchFamily="18" charset="0"/>
              </a:rPr>
              <a:t>C</a:t>
            </a:r>
            <a:r>
              <a:rPr lang="en-US" i="1" baseline="-25000" dirty="0">
                <a:latin typeface="+mj-lt"/>
                <a:cs typeface="Times New Roman" panose="02020603050405020304" pitchFamily="18" charset="0"/>
              </a:rPr>
              <a:t>r</a:t>
            </a:r>
            <a:r>
              <a:rPr lang="en-US" dirty="0">
                <a:latin typeface="+mj-lt"/>
                <a:cs typeface="Times New Roman" panose="02020603050405020304" pitchFamily="18" charset="0"/>
              </a:rPr>
              <a:t> plots</a:t>
            </a:r>
          </a:p>
          <a:p>
            <a:r>
              <a:rPr lang="en-US" dirty="0">
                <a:latin typeface="+mj-lt"/>
                <a:cs typeface="Times New Roman" panose="02020603050405020304" pitchFamily="18" charset="0"/>
              </a:rPr>
              <a:t>Stresses to determine </a:t>
            </a:r>
            <a:r>
              <a:rPr lang="en-US" i="1" dirty="0">
                <a:latin typeface="+mj-lt"/>
                <a:cs typeface="Times New Roman" panose="02020603050405020304" pitchFamily="18" charset="0"/>
              </a:rPr>
              <a:t>c</a:t>
            </a:r>
            <a:r>
              <a:rPr lang="en-US" i="1" baseline="-25000" dirty="0">
                <a:latin typeface="+mj-lt"/>
                <a:cs typeface="Times New Roman" panose="02020603050405020304" pitchFamily="18" charset="0"/>
              </a:rPr>
              <a:t>v</a:t>
            </a:r>
          </a:p>
          <a:p>
            <a:pPr lvl="1"/>
            <a:r>
              <a:rPr lang="en-US" sz="1800" i="1" dirty="0">
                <a:cs typeface="Times New Roman" panose="02020603050405020304" pitchFamily="18" charset="0"/>
                <a:sym typeface="Symbol" panose="05050102010706020507" pitchFamily="18" charset="2"/>
              </a:rPr>
              <a:t></a:t>
            </a:r>
            <a:r>
              <a:rPr lang="en-US" i="1" dirty="0">
                <a:latin typeface="+mj-lt"/>
                <a:cs typeface="Times New Roman" panose="02020603050405020304" pitchFamily="18" charset="0"/>
              </a:rPr>
              <a:t>’</a:t>
            </a:r>
            <a:r>
              <a:rPr lang="en-US" i="1" baseline="-25000" dirty="0">
                <a:latin typeface="+mj-lt"/>
                <a:cs typeface="Times New Roman" panose="02020603050405020304" pitchFamily="18" charset="0"/>
              </a:rPr>
              <a:t>p</a:t>
            </a:r>
            <a:r>
              <a:rPr lang="en-US" dirty="0">
                <a:latin typeface="+mj-lt"/>
                <a:cs typeface="Times New Roman" panose="02020603050405020304" pitchFamily="18" charset="0"/>
              </a:rPr>
              <a:t> and </a:t>
            </a:r>
            <a:r>
              <a:rPr lang="en-US" i="1" dirty="0">
                <a:latin typeface="+mj-lt"/>
                <a:cs typeface="Times New Roman" panose="02020603050405020304" pitchFamily="18" charset="0"/>
              </a:rPr>
              <a:t>5</a:t>
            </a:r>
            <a:r>
              <a:rPr lang="en-US" sz="1800" i="1" dirty="0">
                <a:cs typeface="Times New Roman" panose="02020603050405020304" pitchFamily="18" charset="0"/>
                <a:sym typeface="Symbol" panose="05050102010706020507" pitchFamily="18" charset="2"/>
              </a:rPr>
              <a:t></a:t>
            </a:r>
            <a:r>
              <a:rPr lang="en-US" i="1" dirty="0">
                <a:latin typeface="+mj-lt"/>
                <a:cs typeface="Times New Roman" panose="02020603050405020304" pitchFamily="18" charset="0"/>
              </a:rPr>
              <a:t>’</a:t>
            </a:r>
            <a:r>
              <a:rPr lang="en-US" i="1" baseline="-25000" dirty="0">
                <a:latin typeface="+mj-lt"/>
                <a:cs typeface="Times New Roman" panose="02020603050405020304" pitchFamily="18" charset="0"/>
              </a:rPr>
              <a:t>p</a:t>
            </a:r>
            <a:endParaRPr lang="en-US" i="1" dirty="0">
              <a:latin typeface="+mj-lt"/>
              <a:cs typeface="Times New Roman" panose="02020603050405020304" pitchFamily="18" charset="0"/>
            </a:endParaRPr>
          </a:p>
          <a:p>
            <a:r>
              <a:rPr lang="en-US" dirty="0">
                <a:latin typeface="+mj-lt"/>
                <a:cs typeface="Times New Roman" panose="02020603050405020304" pitchFamily="18" charset="0"/>
              </a:rPr>
              <a:t>Compare the results with existing correlations</a:t>
            </a:r>
          </a:p>
        </p:txBody>
      </p:sp>
      <p:pic>
        <p:nvPicPr>
          <p:cNvPr id="6" name="Picture 5">
            <a:extLst>
              <a:ext uri="{FF2B5EF4-FFF2-40B4-BE49-F238E27FC236}">
                <a16:creationId xmlns:a16="http://schemas.microsoft.com/office/drawing/2014/main" id="{325F8941-9C4E-470D-8956-939C6A3F844B}"/>
              </a:ext>
            </a:extLst>
          </p:cNvPr>
          <p:cNvPicPr>
            <a:picLocks noChangeAspect="1"/>
          </p:cNvPicPr>
          <p:nvPr/>
        </p:nvPicPr>
        <p:blipFill>
          <a:blip r:embed="rId3"/>
          <a:stretch>
            <a:fillRect/>
          </a:stretch>
        </p:blipFill>
        <p:spPr>
          <a:xfrm>
            <a:off x="4743512" y="2320655"/>
            <a:ext cx="7283023" cy="2850894"/>
          </a:xfrm>
          <a:prstGeom prst="rect">
            <a:avLst/>
          </a:prstGeom>
        </p:spPr>
      </p:pic>
      <p:sp>
        <p:nvSpPr>
          <p:cNvPr id="4" name="Slide Number Placeholder 3">
            <a:extLst>
              <a:ext uri="{FF2B5EF4-FFF2-40B4-BE49-F238E27FC236}">
                <a16:creationId xmlns:a16="http://schemas.microsoft.com/office/drawing/2014/main" id="{993CBA61-9000-49B3-AE0C-8A08B493039C}"/>
              </a:ext>
            </a:extLst>
          </p:cNvPr>
          <p:cNvSpPr>
            <a:spLocks noGrp="1"/>
          </p:cNvSpPr>
          <p:nvPr>
            <p:ph type="sldNum" sz="quarter" idx="12"/>
          </p:nvPr>
        </p:nvSpPr>
        <p:spPr/>
        <p:txBody>
          <a:bodyPr/>
          <a:lstStyle/>
          <a:p>
            <a:fld id="{C7AE4AFB-FEC0-4F29-909E-DE1E918E075B}" type="slidenum">
              <a:rPr lang="en-US" smtClean="0"/>
              <a:t>32</a:t>
            </a:fld>
            <a:endParaRPr lang="en-US" dirty="0"/>
          </a:p>
        </p:txBody>
      </p:sp>
    </p:spTree>
    <p:extLst>
      <p:ext uri="{BB962C8B-B14F-4D97-AF65-F5344CB8AC3E}">
        <p14:creationId xmlns:p14="http://schemas.microsoft.com/office/powerpoint/2010/main" val="8173614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C363BA-5053-4357-A6FB-2842AC3BB21F}"/>
              </a:ext>
            </a:extLst>
          </p:cNvPr>
          <p:cNvSpPr>
            <a:spLocks noGrp="1"/>
          </p:cNvSpPr>
          <p:nvPr>
            <p:ph type="title"/>
          </p:nvPr>
        </p:nvSpPr>
        <p:spPr>
          <a:xfrm>
            <a:off x="838200" y="109939"/>
            <a:ext cx="10515600" cy="1122513"/>
          </a:xfrm>
        </p:spPr>
        <p:txBody>
          <a:bodyPr/>
          <a:lstStyle/>
          <a:p>
            <a:r>
              <a:rPr lang="en-US" dirty="0">
                <a:latin typeface="+mj-lt"/>
                <a:cs typeface="Times New Roman" panose="02020603050405020304" pitchFamily="18" charset="0"/>
              </a:rPr>
              <a:t>Preconsolidation Stress (</a:t>
            </a:r>
            <a:r>
              <a:rPr lang="en-US" sz="4000" i="1" dirty="0">
                <a:cs typeface="Times New Roman" panose="02020603050405020304" pitchFamily="18" charset="0"/>
                <a:sym typeface="Symbol" panose="05050102010706020507" pitchFamily="18" charset="2"/>
              </a:rPr>
              <a:t></a:t>
            </a:r>
            <a:r>
              <a:rPr lang="en-US" dirty="0">
                <a:latin typeface="+mj-lt"/>
                <a:cs typeface="Times New Roman" panose="02020603050405020304" pitchFamily="18" charset="0"/>
              </a:rPr>
              <a:t>’</a:t>
            </a:r>
            <a:r>
              <a:rPr lang="en-US" baseline="-25000" dirty="0">
                <a:latin typeface="+mj-lt"/>
                <a:cs typeface="Times New Roman" panose="02020603050405020304" pitchFamily="18" charset="0"/>
              </a:rPr>
              <a:t>p</a:t>
            </a:r>
            <a:r>
              <a:rPr lang="en-US" dirty="0">
                <a:latin typeface="+mj-lt"/>
                <a:cs typeface="Times New Roman" panose="02020603050405020304" pitchFamily="18" charset="0"/>
              </a:rPr>
              <a:t>)</a:t>
            </a:r>
          </a:p>
        </p:txBody>
      </p:sp>
      <p:pic>
        <p:nvPicPr>
          <p:cNvPr id="4" name="Picture 3">
            <a:extLst>
              <a:ext uri="{FF2B5EF4-FFF2-40B4-BE49-F238E27FC236}">
                <a16:creationId xmlns:a16="http://schemas.microsoft.com/office/drawing/2014/main" id="{B24F563E-0E36-4974-BF64-E48A741410BC}"/>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1206165" y="1457288"/>
            <a:ext cx="5000681" cy="4478421"/>
          </a:xfrm>
          <a:prstGeom prst="rect">
            <a:avLst/>
          </a:prstGeom>
        </p:spPr>
      </p:pic>
      <p:pic>
        <p:nvPicPr>
          <p:cNvPr id="6" name="Picture 5">
            <a:extLst>
              <a:ext uri="{FF2B5EF4-FFF2-40B4-BE49-F238E27FC236}">
                <a16:creationId xmlns:a16="http://schemas.microsoft.com/office/drawing/2014/main" id="{65CE9475-0D35-469E-90EB-78A504C6DF45}"/>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p:blipFill>
        <p:spPr>
          <a:xfrm>
            <a:off x="6248400" y="1457977"/>
            <a:ext cx="5105400" cy="4477043"/>
          </a:xfrm>
          <a:prstGeom prst="rect">
            <a:avLst/>
          </a:prstGeom>
        </p:spPr>
      </p:pic>
      <p:sp>
        <p:nvSpPr>
          <p:cNvPr id="3" name="Slide Number Placeholder 2">
            <a:extLst>
              <a:ext uri="{FF2B5EF4-FFF2-40B4-BE49-F238E27FC236}">
                <a16:creationId xmlns:a16="http://schemas.microsoft.com/office/drawing/2014/main" id="{EC277C3E-610F-44BA-8E99-8F215B5E7E2C}"/>
              </a:ext>
            </a:extLst>
          </p:cNvPr>
          <p:cNvSpPr>
            <a:spLocks noGrp="1"/>
          </p:cNvSpPr>
          <p:nvPr>
            <p:ph type="sldNum" sz="quarter" idx="12"/>
          </p:nvPr>
        </p:nvSpPr>
        <p:spPr/>
        <p:txBody>
          <a:bodyPr/>
          <a:lstStyle/>
          <a:p>
            <a:fld id="{C7AE4AFB-FEC0-4F29-909E-DE1E918E075B}" type="slidenum">
              <a:rPr lang="en-US" smtClean="0"/>
              <a:t>33</a:t>
            </a:fld>
            <a:endParaRPr lang="en-US"/>
          </a:p>
        </p:txBody>
      </p:sp>
    </p:spTree>
    <p:extLst>
      <p:ext uri="{BB962C8B-B14F-4D97-AF65-F5344CB8AC3E}">
        <p14:creationId xmlns:p14="http://schemas.microsoft.com/office/powerpoint/2010/main" val="315238382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90C4C5-E459-43C0-87ED-2329FB3B8605}"/>
              </a:ext>
            </a:extLst>
          </p:cNvPr>
          <p:cNvSpPr>
            <a:spLocks noGrp="1"/>
          </p:cNvSpPr>
          <p:nvPr>
            <p:ph type="title"/>
          </p:nvPr>
        </p:nvSpPr>
        <p:spPr>
          <a:xfrm>
            <a:off x="450574" y="129817"/>
            <a:ext cx="10515600" cy="1325563"/>
          </a:xfrm>
        </p:spPr>
        <p:txBody>
          <a:bodyPr/>
          <a:lstStyle/>
          <a:p>
            <a:r>
              <a:rPr lang="en-US" dirty="0" err="1">
                <a:latin typeface="+mj-lt"/>
                <a:cs typeface="Times New Roman" panose="02020603050405020304" pitchFamily="18" charset="0"/>
              </a:rPr>
              <a:t>Preconsolidation</a:t>
            </a:r>
            <a:r>
              <a:rPr lang="en-US" dirty="0">
                <a:latin typeface="+mj-lt"/>
                <a:cs typeface="Times New Roman" panose="02020603050405020304" pitchFamily="18" charset="0"/>
              </a:rPr>
              <a:t> Stress (</a:t>
            </a:r>
            <a:r>
              <a:rPr lang="en-US" sz="4000" i="1" dirty="0">
                <a:cs typeface="Times New Roman" panose="02020603050405020304" pitchFamily="18" charset="0"/>
                <a:sym typeface="Symbol" panose="05050102010706020507" pitchFamily="18" charset="2"/>
              </a:rPr>
              <a:t></a:t>
            </a:r>
            <a:r>
              <a:rPr lang="en-US" dirty="0">
                <a:latin typeface="+mj-lt"/>
                <a:cs typeface="Times New Roman" panose="02020603050405020304" pitchFamily="18" charset="0"/>
              </a:rPr>
              <a:t>’</a:t>
            </a:r>
            <a:r>
              <a:rPr lang="en-US" baseline="-25000" dirty="0">
                <a:latin typeface="+mj-lt"/>
                <a:cs typeface="Times New Roman" panose="02020603050405020304" pitchFamily="18" charset="0"/>
              </a:rPr>
              <a:t>p</a:t>
            </a:r>
            <a:r>
              <a:rPr lang="en-US" dirty="0">
                <a:latin typeface="+mj-lt"/>
                <a:cs typeface="Times New Roman" panose="02020603050405020304" pitchFamily="18" charset="0"/>
              </a:rPr>
              <a:t>)</a:t>
            </a:r>
          </a:p>
        </p:txBody>
      </p:sp>
      <p:sp>
        <p:nvSpPr>
          <p:cNvPr id="3" name="Content Placeholder 2">
            <a:extLst>
              <a:ext uri="{FF2B5EF4-FFF2-40B4-BE49-F238E27FC236}">
                <a16:creationId xmlns:a16="http://schemas.microsoft.com/office/drawing/2014/main" id="{30BAAFAA-3BFD-4CD5-A63E-37DC6A1DC1A8}"/>
              </a:ext>
            </a:extLst>
          </p:cNvPr>
          <p:cNvSpPr>
            <a:spLocks noGrp="1"/>
          </p:cNvSpPr>
          <p:nvPr>
            <p:ph sz="half" idx="1"/>
          </p:nvPr>
        </p:nvSpPr>
        <p:spPr/>
        <p:txBody>
          <a:bodyPr>
            <a:normAutofit/>
          </a:bodyPr>
          <a:lstStyle/>
          <a:p>
            <a:r>
              <a:rPr lang="en-US" sz="2800" dirty="0">
                <a:solidFill>
                  <a:schemeClr val="tx1"/>
                </a:solidFill>
                <a:latin typeface="+mj-lt"/>
                <a:cs typeface="Times New Roman" panose="02020603050405020304" pitchFamily="18" charset="0"/>
              </a:rPr>
              <a:t>Strong correlation with </a:t>
            </a:r>
            <a:r>
              <a:rPr lang="en-US" sz="2800" dirty="0" err="1">
                <a:solidFill>
                  <a:schemeClr val="tx1"/>
                </a:solidFill>
                <a:latin typeface="+mj-lt"/>
                <a:cs typeface="Times New Roman" panose="02020603050405020304" pitchFamily="18" charset="0"/>
              </a:rPr>
              <a:t>s</a:t>
            </a:r>
            <a:r>
              <a:rPr lang="en-US" sz="2800" baseline="-25000" dirty="0" err="1">
                <a:solidFill>
                  <a:schemeClr val="tx1"/>
                </a:solidFill>
                <a:latin typeface="+mj-lt"/>
                <a:cs typeface="Times New Roman" panose="02020603050405020304" pitchFamily="18" charset="0"/>
              </a:rPr>
              <a:t>u</a:t>
            </a:r>
            <a:endParaRPr lang="en-US" sz="2800" baseline="-25000" dirty="0">
              <a:solidFill>
                <a:schemeClr val="tx1"/>
              </a:solidFill>
              <a:latin typeface="+mj-lt"/>
              <a:cs typeface="Times New Roman" panose="02020603050405020304" pitchFamily="18" charset="0"/>
            </a:endParaRPr>
          </a:p>
          <a:p>
            <a:r>
              <a:rPr lang="en-US" sz="2800" dirty="0">
                <a:solidFill>
                  <a:schemeClr val="tx1"/>
                </a:solidFill>
                <a:latin typeface="+mj-lt"/>
                <a:cs typeface="Times New Roman" panose="02020603050405020304" pitchFamily="18" charset="0"/>
              </a:rPr>
              <a:t>Lab testing on high quality samples, CPTU, and FVT</a:t>
            </a:r>
          </a:p>
          <a:p>
            <a:r>
              <a:rPr lang="en-US" sz="2800" dirty="0">
                <a:solidFill>
                  <a:schemeClr val="tx1"/>
                </a:solidFill>
                <a:latin typeface="+mj-lt"/>
                <a:cs typeface="Times New Roman" panose="02020603050405020304" pitchFamily="18" charset="0"/>
              </a:rPr>
              <a:t>Performing </a:t>
            </a:r>
            <a:r>
              <a:rPr lang="en-US" sz="2800" dirty="0" err="1">
                <a:solidFill>
                  <a:schemeClr val="tx1"/>
                </a:solidFill>
                <a:latin typeface="+mj-lt"/>
                <a:cs typeface="Times New Roman" panose="02020603050405020304" pitchFamily="18" charset="0"/>
              </a:rPr>
              <a:t>Schmertmann</a:t>
            </a:r>
            <a:r>
              <a:rPr lang="en-US" sz="2800" dirty="0">
                <a:solidFill>
                  <a:schemeClr val="tx1"/>
                </a:solidFill>
                <a:latin typeface="+mj-lt"/>
                <a:cs typeface="Times New Roman" panose="02020603050405020304" pitchFamily="18" charset="0"/>
              </a:rPr>
              <a:t> method where possible</a:t>
            </a:r>
          </a:p>
          <a:p>
            <a:pPr marL="457200" lvl="1" indent="0">
              <a:buNone/>
            </a:pPr>
            <a:r>
              <a:rPr lang="en-US" dirty="0">
                <a:latin typeface="Times New Roman" panose="02020603050405020304" pitchFamily="18" charset="0"/>
                <a:cs typeface="Times New Roman" panose="02020603050405020304" pitchFamily="18" charset="0"/>
              </a:rPr>
              <a:t>	</a:t>
            </a:r>
          </a:p>
        </p:txBody>
      </p:sp>
      <p:sp>
        <p:nvSpPr>
          <p:cNvPr id="8" name="Content Placeholder 7">
            <a:extLst>
              <a:ext uri="{FF2B5EF4-FFF2-40B4-BE49-F238E27FC236}">
                <a16:creationId xmlns:a16="http://schemas.microsoft.com/office/drawing/2014/main" id="{E838B74A-CE55-4F95-8BD2-8EAC64D3FDE4}"/>
              </a:ext>
            </a:extLst>
          </p:cNvPr>
          <p:cNvSpPr>
            <a:spLocks noGrp="1"/>
          </p:cNvSpPr>
          <p:nvPr>
            <p:ph sz="half" idx="2"/>
          </p:nvPr>
        </p:nvSpPr>
        <p:spPr/>
        <p:txBody>
          <a:bodyPr/>
          <a:lstStyle/>
          <a:p>
            <a:endParaRPr lang="en-US"/>
          </a:p>
        </p:txBody>
      </p:sp>
      <p:pic>
        <p:nvPicPr>
          <p:cNvPr id="4" name="Picture 3">
            <a:extLst>
              <a:ext uri="{FF2B5EF4-FFF2-40B4-BE49-F238E27FC236}">
                <a16:creationId xmlns:a16="http://schemas.microsoft.com/office/drawing/2014/main" id="{B1ACB8CA-3AD8-4D7E-B491-F9A17F0CACBB}"/>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6034700" y="889089"/>
            <a:ext cx="5847461" cy="5079821"/>
          </a:xfrm>
          <a:prstGeom prst="rect">
            <a:avLst/>
          </a:prstGeom>
        </p:spPr>
      </p:pic>
      <p:sp>
        <p:nvSpPr>
          <p:cNvPr id="5" name="Slide Number Placeholder 4">
            <a:extLst>
              <a:ext uri="{FF2B5EF4-FFF2-40B4-BE49-F238E27FC236}">
                <a16:creationId xmlns:a16="http://schemas.microsoft.com/office/drawing/2014/main" id="{02457730-A9A6-4FB2-A201-2D7B5E61F017}"/>
              </a:ext>
            </a:extLst>
          </p:cNvPr>
          <p:cNvSpPr>
            <a:spLocks noGrp="1"/>
          </p:cNvSpPr>
          <p:nvPr>
            <p:ph type="sldNum" sz="quarter" idx="12"/>
          </p:nvPr>
        </p:nvSpPr>
        <p:spPr/>
        <p:txBody>
          <a:bodyPr/>
          <a:lstStyle/>
          <a:p>
            <a:fld id="{C7AE4AFB-FEC0-4F29-909E-DE1E918E075B}" type="slidenum">
              <a:rPr lang="en-US" smtClean="0"/>
              <a:t>34</a:t>
            </a:fld>
            <a:endParaRPr lang="en-US"/>
          </a:p>
        </p:txBody>
      </p:sp>
    </p:spTree>
    <p:extLst>
      <p:ext uri="{BB962C8B-B14F-4D97-AF65-F5344CB8AC3E}">
        <p14:creationId xmlns:p14="http://schemas.microsoft.com/office/powerpoint/2010/main" val="232131344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90C4C5-E459-43C0-87ED-2329FB3B8605}"/>
              </a:ext>
            </a:extLst>
          </p:cNvPr>
          <p:cNvSpPr>
            <a:spLocks noGrp="1"/>
          </p:cNvSpPr>
          <p:nvPr>
            <p:ph type="title"/>
          </p:nvPr>
        </p:nvSpPr>
        <p:spPr/>
        <p:txBody>
          <a:bodyPr/>
          <a:lstStyle/>
          <a:p>
            <a:r>
              <a:rPr lang="en-US" dirty="0">
                <a:latin typeface="+mj-lt"/>
                <a:cs typeface="Times New Roman" panose="02020603050405020304" pitchFamily="18" charset="0"/>
              </a:rPr>
              <a:t>Specific Gravity (G)</a:t>
            </a:r>
          </a:p>
        </p:txBody>
      </p:sp>
      <p:sp>
        <p:nvSpPr>
          <p:cNvPr id="3" name="Content Placeholder 2">
            <a:extLst>
              <a:ext uri="{FF2B5EF4-FFF2-40B4-BE49-F238E27FC236}">
                <a16:creationId xmlns:a16="http://schemas.microsoft.com/office/drawing/2014/main" id="{30BAAFAA-3BFD-4CD5-A63E-37DC6A1DC1A8}"/>
              </a:ext>
            </a:extLst>
          </p:cNvPr>
          <p:cNvSpPr>
            <a:spLocks noGrp="1"/>
          </p:cNvSpPr>
          <p:nvPr>
            <p:ph idx="1"/>
          </p:nvPr>
        </p:nvSpPr>
        <p:spPr/>
        <p:txBody>
          <a:bodyPr>
            <a:normAutofit/>
          </a:bodyPr>
          <a:lstStyle/>
          <a:p>
            <a:r>
              <a:rPr lang="en-US" sz="2800" dirty="0">
                <a:latin typeface="+mj-lt"/>
                <a:cs typeface="Times New Roman" panose="02020603050405020304" pitchFamily="18" charset="0"/>
              </a:rPr>
              <a:t>For </a:t>
            </a:r>
            <a:r>
              <a:rPr lang="en-US" sz="2800" i="1" dirty="0">
                <a:latin typeface="+mj-lt"/>
                <a:cs typeface="Times New Roman" panose="02020603050405020304" pitchFamily="18" charset="0"/>
              </a:rPr>
              <a:t>LL</a:t>
            </a:r>
            <a:r>
              <a:rPr lang="en-US" sz="2800" dirty="0">
                <a:latin typeface="+mj-lt"/>
                <a:cs typeface="Times New Roman" panose="02020603050405020304" pitchFamily="18" charset="0"/>
              </a:rPr>
              <a:t> &lt; 100%</a:t>
            </a:r>
          </a:p>
          <a:p>
            <a:pPr marL="457200" lvl="1" indent="0">
              <a:buNone/>
            </a:pPr>
            <a:r>
              <a:rPr lang="en-US" sz="2400" i="1" dirty="0">
                <a:latin typeface="+mj-lt"/>
                <a:cs typeface="Times New Roman" panose="02020603050405020304" pitchFamily="18" charset="0"/>
              </a:rPr>
              <a:t>G = 2.6 – 2.7</a:t>
            </a:r>
          </a:p>
          <a:p>
            <a:r>
              <a:rPr lang="en-US" sz="2800" dirty="0">
                <a:latin typeface="+mj-lt"/>
                <a:cs typeface="Times New Roman" panose="02020603050405020304" pitchFamily="18" charset="0"/>
              </a:rPr>
              <a:t>For </a:t>
            </a:r>
            <a:r>
              <a:rPr lang="en-US" sz="2800" i="1" dirty="0">
                <a:latin typeface="+mj-lt"/>
                <a:cs typeface="Times New Roman" panose="02020603050405020304" pitchFamily="18" charset="0"/>
              </a:rPr>
              <a:t>LL</a:t>
            </a:r>
            <a:r>
              <a:rPr lang="en-US" sz="2800" dirty="0">
                <a:latin typeface="+mj-lt"/>
                <a:cs typeface="Times New Roman" panose="02020603050405020304" pitchFamily="18" charset="0"/>
              </a:rPr>
              <a:t> &gt; 100%</a:t>
            </a:r>
          </a:p>
          <a:p>
            <a:pPr marL="457200" lvl="1" indent="0">
              <a:buNone/>
            </a:pPr>
            <a:r>
              <a:rPr lang="en-US" sz="2400" i="1" dirty="0">
                <a:latin typeface="+mj-lt"/>
                <a:cs typeface="Times New Roman" panose="02020603050405020304" pitchFamily="18" charset="0"/>
              </a:rPr>
              <a:t>G = 2.86 – 0.002 LL</a:t>
            </a:r>
            <a:r>
              <a:rPr lang="en-US" dirty="0">
                <a:latin typeface="Times New Roman" panose="02020603050405020304" pitchFamily="18" charset="0"/>
                <a:cs typeface="Times New Roman" panose="02020603050405020304" pitchFamily="18" charset="0"/>
              </a:rPr>
              <a:t>	</a:t>
            </a:r>
          </a:p>
        </p:txBody>
      </p:sp>
      <p:pic>
        <p:nvPicPr>
          <p:cNvPr id="4" name="Picture 3">
            <a:extLst>
              <a:ext uri="{FF2B5EF4-FFF2-40B4-BE49-F238E27FC236}">
                <a16:creationId xmlns:a16="http://schemas.microsoft.com/office/drawing/2014/main" id="{B1ACB8CA-3AD8-4D7E-B491-F9A17F0CACBB}"/>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5327932" y="841101"/>
            <a:ext cx="5757316" cy="5159629"/>
          </a:xfrm>
          <a:prstGeom prst="rect">
            <a:avLst/>
          </a:prstGeom>
        </p:spPr>
      </p:pic>
      <p:sp>
        <p:nvSpPr>
          <p:cNvPr id="5" name="Slide Number Placeholder 4">
            <a:extLst>
              <a:ext uri="{FF2B5EF4-FFF2-40B4-BE49-F238E27FC236}">
                <a16:creationId xmlns:a16="http://schemas.microsoft.com/office/drawing/2014/main" id="{5E62F938-A2FD-45E3-9868-267B80523A6D}"/>
              </a:ext>
            </a:extLst>
          </p:cNvPr>
          <p:cNvSpPr>
            <a:spLocks noGrp="1"/>
          </p:cNvSpPr>
          <p:nvPr>
            <p:ph type="sldNum" sz="quarter" idx="12"/>
          </p:nvPr>
        </p:nvSpPr>
        <p:spPr/>
        <p:txBody>
          <a:bodyPr/>
          <a:lstStyle/>
          <a:p>
            <a:fld id="{C7AE4AFB-FEC0-4F29-909E-DE1E918E075B}" type="slidenum">
              <a:rPr lang="en-US" smtClean="0"/>
              <a:t>35</a:t>
            </a:fld>
            <a:endParaRPr lang="en-US" dirty="0"/>
          </a:p>
        </p:txBody>
      </p:sp>
    </p:spTree>
    <p:extLst>
      <p:ext uri="{BB962C8B-B14F-4D97-AF65-F5344CB8AC3E}">
        <p14:creationId xmlns:p14="http://schemas.microsoft.com/office/powerpoint/2010/main" val="89195672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F3753B-72D2-49DC-8ED1-276388436626}"/>
              </a:ext>
            </a:extLst>
          </p:cNvPr>
          <p:cNvSpPr>
            <a:spLocks noGrp="1"/>
          </p:cNvSpPr>
          <p:nvPr>
            <p:ph type="title"/>
          </p:nvPr>
        </p:nvSpPr>
        <p:spPr/>
        <p:txBody>
          <a:bodyPr/>
          <a:lstStyle/>
          <a:p>
            <a:r>
              <a:rPr lang="en-US" dirty="0">
                <a:latin typeface="+mj-lt"/>
                <a:cs typeface="Times New Roman" panose="02020603050405020304" pitchFamily="18" charset="0"/>
              </a:rPr>
              <a:t>Total Unit Weight (</a:t>
            </a:r>
            <a:r>
              <a:rPr lang="en-US" dirty="0">
                <a:latin typeface="+mj-lt"/>
                <a:cs typeface="Times New Roman" panose="02020603050405020304" pitchFamily="18" charset="0"/>
                <a:sym typeface="Symbol" panose="05050102010706020507" pitchFamily="18" charset="2"/>
              </a:rPr>
              <a:t></a:t>
            </a:r>
            <a:r>
              <a:rPr lang="en-US" baseline="-25000" dirty="0">
                <a:latin typeface="+mj-lt"/>
                <a:cs typeface="Times New Roman" panose="02020603050405020304" pitchFamily="18" charset="0"/>
              </a:rPr>
              <a:t>t</a:t>
            </a:r>
            <a:r>
              <a:rPr lang="en-US" dirty="0">
                <a:latin typeface="+mj-lt"/>
                <a:cs typeface="Times New Roman" panose="02020603050405020304" pitchFamily="18" charset="0"/>
              </a:rPr>
              <a:t>)</a:t>
            </a:r>
          </a:p>
        </p:txBody>
      </p:sp>
      <p:pic>
        <p:nvPicPr>
          <p:cNvPr id="4" name="Picture 3">
            <a:extLst>
              <a:ext uri="{FF2B5EF4-FFF2-40B4-BE49-F238E27FC236}">
                <a16:creationId xmlns:a16="http://schemas.microsoft.com/office/drawing/2014/main" id="{A4671FD9-4656-49B9-A738-C25CCDCDDABD}"/>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2975162" y="1708272"/>
            <a:ext cx="5561191" cy="4885455"/>
          </a:xfrm>
          <a:prstGeom prst="rect">
            <a:avLst/>
          </a:prstGeom>
        </p:spPr>
      </p:pic>
      <p:sp>
        <p:nvSpPr>
          <p:cNvPr id="3" name="Slide Number Placeholder 2">
            <a:extLst>
              <a:ext uri="{FF2B5EF4-FFF2-40B4-BE49-F238E27FC236}">
                <a16:creationId xmlns:a16="http://schemas.microsoft.com/office/drawing/2014/main" id="{1726D86A-BF83-487C-A607-B5E034DDAB35}"/>
              </a:ext>
            </a:extLst>
          </p:cNvPr>
          <p:cNvSpPr>
            <a:spLocks noGrp="1"/>
          </p:cNvSpPr>
          <p:nvPr>
            <p:ph type="sldNum" sz="quarter" idx="12"/>
          </p:nvPr>
        </p:nvSpPr>
        <p:spPr/>
        <p:txBody>
          <a:bodyPr/>
          <a:lstStyle/>
          <a:p>
            <a:fld id="{C7AE4AFB-FEC0-4F29-909E-DE1E918E075B}" type="slidenum">
              <a:rPr lang="en-US" smtClean="0"/>
              <a:t>36</a:t>
            </a:fld>
            <a:endParaRPr lang="en-US" dirty="0"/>
          </a:p>
        </p:txBody>
      </p:sp>
    </p:spTree>
    <p:extLst>
      <p:ext uri="{BB962C8B-B14F-4D97-AF65-F5344CB8AC3E}">
        <p14:creationId xmlns:p14="http://schemas.microsoft.com/office/powerpoint/2010/main" val="293778115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9508A8-550F-4690-BED9-A23847357E3F}"/>
              </a:ext>
            </a:extLst>
          </p:cNvPr>
          <p:cNvSpPr>
            <a:spLocks noGrp="1"/>
          </p:cNvSpPr>
          <p:nvPr>
            <p:ph type="title"/>
          </p:nvPr>
        </p:nvSpPr>
        <p:spPr/>
        <p:txBody>
          <a:bodyPr/>
          <a:lstStyle/>
          <a:p>
            <a:r>
              <a:rPr lang="en-US" dirty="0">
                <a:latin typeface="+mj-lt"/>
                <a:cs typeface="Times New Roman" panose="02020603050405020304" pitchFamily="18" charset="0"/>
              </a:rPr>
              <a:t>Compression Index (C</a:t>
            </a:r>
            <a:r>
              <a:rPr lang="en-US" baseline="-25000" dirty="0">
                <a:latin typeface="+mj-lt"/>
                <a:cs typeface="Times New Roman" panose="02020603050405020304" pitchFamily="18" charset="0"/>
              </a:rPr>
              <a:t>c</a:t>
            </a:r>
            <a:r>
              <a:rPr lang="en-US" dirty="0">
                <a:latin typeface="+mj-lt"/>
                <a:cs typeface="Times New Roman" panose="02020603050405020304" pitchFamily="18" charset="0"/>
              </a:rPr>
              <a:t>)</a:t>
            </a:r>
          </a:p>
        </p:txBody>
      </p:sp>
      <p:sp>
        <p:nvSpPr>
          <p:cNvPr id="3" name="Content Placeholder 2">
            <a:extLst>
              <a:ext uri="{FF2B5EF4-FFF2-40B4-BE49-F238E27FC236}">
                <a16:creationId xmlns:a16="http://schemas.microsoft.com/office/drawing/2014/main" id="{77E4754D-509E-4656-BADE-E24D28FFBC75}"/>
              </a:ext>
            </a:extLst>
          </p:cNvPr>
          <p:cNvSpPr>
            <a:spLocks noGrp="1"/>
          </p:cNvSpPr>
          <p:nvPr>
            <p:ph idx="1"/>
          </p:nvPr>
        </p:nvSpPr>
        <p:spPr>
          <a:xfrm>
            <a:off x="838200" y="1570433"/>
            <a:ext cx="4361121" cy="4351338"/>
          </a:xfrm>
        </p:spPr>
        <p:txBody>
          <a:bodyPr/>
          <a:lstStyle/>
          <a:p>
            <a:r>
              <a:rPr lang="en-US" dirty="0">
                <a:latin typeface="+mj-lt"/>
                <a:cs typeface="Times New Roman" panose="02020603050405020304" pitchFamily="18" charset="0"/>
              </a:rPr>
              <a:t>Inflection in the trend at about 100%</a:t>
            </a:r>
          </a:p>
          <a:p>
            <a:pPr lvl="1"/>
            <a:r>
              <a:rPr lang="en-US" dirty="0">
                <a:latin typeface="+mj-lt"/>
                <a:cs typeface="Times New Roman" panose="02020603050405020304" pitchFamily="18" charset="0"/>
              </a:rPr>
              <a:t>Inorganic vs Organic</a:t>
            </a:r>
          </a:p>
          <a:p>
            <a:r>
              <a:rPr lang="en-US" dirty="0">
                <a:latin typeface="+mj-lt"/>
                <a:cs typeface="Times New Roman" panose="02020603050405020304" pitchFamily="18" charset="0"/>
              </a:rPr>
              <a:t>Data plots below Terzaghi et al (1996) for </a:t>
            </a:r>
            <a:r>
              <a:rPr lang="en-US" i="1" dirty="0">
                <a:latin typeface="+mj-lt"/>
                <a:cs typeface="Times New Roman" panose="02020603050405020304" pitchFamily="18" charset="0"/>
              </a:rPr>
              <a:t>w</a:t>
            </a:r>
            <a:r>
              <a:rPr lang="en-US" dirty="0">
                <a:latin typeface="+mj-lt"/>
                <a:cs typeface="Times New Roman" panose="02020603050405020304" pitchFamily="18" charset="0"/>
              </a:rPr>
              <a:t> &lt; 100%</a:t>
            </a:r>
          </a:p>
        </p:txBody>
      </p:sp>
      <p:pic>
        <p:nvPicPr>
          <p:cNvPr id="4" name="Picture 3">
            <a:extLst>
              <a:ext uri="{FF2B5EF4-FFF2-40B4-BE49-F238E27FC236}">
                <a16:creationId xmlns:a16="http://schemas.microsoft.com/office/drawing/2014/main" id="{775A648B-DB71-49A0-B11E-95FE7A9C078A}"/>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5568450" y="649583"/>
            <a:ext cx="5702395" cy="5272188"/>
          </a:xfrm>
          <a:prstGeom prst="rect">
            <a:avLst/>
          </a:prstGeom>
        </p:spPr>
      </p:pic>
      <p:sp>
        <p:nvSpPr>
          <p:cNvPr id="5" name="Slide Number Placeholder 4">
            <a:extLst>
              <a:ext uri="{FF2B5EF4-FFF2-40B4-BE49-F238E27FC236}">
                <a16:creationId xmlns:a16="http://schemas.microsoft.com/office/drawing/2014/main" id="{00B9A349-18CF-4642-A289-18CA40D19475}"/>
              </a:ext>
            </a:extLst>
          </p:cNvPr>
          <p:cNvSpPr>
            <a:spLocks noGrp="1"/>
          </p:cNvSpPr>
          <p:nvPr>
            <p:ph type="sldNum" sz="quarter" idx="12"/>
          </p:nvPr>
        </p:nvSpPr>
        <p:spPr/>
        <p:txBody>
          <a:bodyPr/>
          <a:lstStyle/>
          <a:p>
            <a:fld id="{C7AE4AFB-FEC0-4F29-909E-DE1E918E075B}" type="slidenum">
              <a:rPr lang="en-US" smtClean="0"/>
              <a:t>37</a:t>
            </a:fld>
            <a:endParaRPr lang="en-US" dirty="0"/>
          </a:p>
        </p:txBody>
      </p:sp>
    </p:spTree>
    <p:extLst>
      <p:ext uri="{BB962C8B-B14F-4D97-AF65-F5344CB8AC3E}">
        <p14:creationId xmlns:p14="http://schemas.microsoft.com/office/powerpoint/2010/main" val="381252097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75C96A-783C-4386-9542-DEC10912455B}"/>
              </a:ext>
            </a:extLst>
          </p:cNvPr>
          <p:cNvSpPr>
            <a:spLocks noGrp="1"/>
          </p:cNvSpPr>
          <p:nvPr>
            <p:ph type="title"/>
          </p:nvPr>
        </p:nvSpPr>
        <p:spPr/>
        <p:txBody>
          <a:bodyPr/>
          <a:lstStyle/>
          <a:p>
            <a:r>
              <a:rPr lang="en-US" dirty="0">
                <a:latin typeface="+mj-lt"/>
                <a:cs typeface="Times New Roman" panose="02020603050405020304" pitchFamily="18" charset="0"/>
              </a:rPr>
              <a:t>Compression Index (C</a:t>
            </a:r>
            <a:r>
              <a:rPr lang="en-US" baseline="-25000" dirty="0">
                <a:latin typeface="+mj-lt"/>
                <a:cs typeface="Times New Roman" panose="02020603050405020304" pitchFamily="18" charset="0"/>
              </a:rPr>
              <a:t>c</a:t>
            </a:r>
            <a:r>
              <a:rPr lang="en-US" dirty="0">
                <a:latin typeface="+mj-lt"/>
                <a:cs typeface="Times New Roman" panose="02020603050405020304" pitchFamily="18" charset="0"/>
              </a:rPr>
              <a:t>)</a:t>
            </a:r>
          </a:p>
        </p:txBody>
      </p:sp>
      <p:sp>
        <p:nvSpPr>
          <p:cNvPr id="3" name="Content Placeholder 2">
            <a:extLst>
              <a:ext uri="{FF2B5EF4-FFF2-40B4-BE49-F238E27FC236}">
                <a16:creationId xmlns:a16="http://schemas.microsoft.com/office/drawing/2014/main" id="{5B248F18-0731-4F0E-81A3-7BE94D64E1C8}"/>
              </a:ext>
            </a:extLst>
          </p:cNvPr>
          <p:cNvSpPr>
            <a:spLocks noGrp="1"/>
          </p:cNvSpPr>
          <p:nvPr>
            <p:ph idx="4294967295"/>
          </p:nvPr>
        </p:nvSpPr>
        <p:spPr>
          <a:xfrm>
            <a:off x="2913022" y="1569275"/>
            <a:ext cx="1371600" cy="419100"/>
          </a:xfrm>
        </p:spPr>
        <p:txBody>
          <a:bodyPr>
            <a:noAutofit/>
          </a:bodyPr>
          <a:lstStyle/>
          <a:p>
            <a:pPr marL="0" indent="0">
              <a:buNone/>
            </a:pPr>
            <a:r>
              <a:rPr lang="en-US" sz="2200" dirty="0">
                <a:latin typeface="+mj-lt"/>
                <a:cs typeface="Times New Roman" panose="02020603050405020304" pitchFamily="18" charset="0"/>
              </a:rPr>
              <a:t>Inorganic</a:t>
            </a:r>
          </a:p>
        </p:txBody>
      </p:sp>
      <p:pic>
        <p:nvPicPr>
          <p:cNvPr id="4" name="Picture 3">
            <a:extLst>
              <a:ext uri="{FF2B5EF4-FFF2-40B4-BE49-F238E27FC236}">
                <a16:creationId xmlns:a16="http://schemas.microsoft.com/office/drawing/2014/main" id="{F5B9C322-CECF-4EA0-A2CA-0F6180084063}"/>
              </a:ext>
            </a:extLst>
          </p:cNvPr>
          <p:cNvPicPr/>
          <p:nvPr/>
        </p:nvPicPr>
        <p:blipFill>
          <a:blip r:embed="rId3" cstate="print">
            <a:extLst>
              <a:ext uri="{28A0092B-C50C-407E-A947-70E740481C1C}">
                <a14:useLocalDpi xmlns:a14="http://schemas.microsoft.com/office/drawing/2010/main" val="0"/>
              </a:ext>
            </a:extLst>
          </a:blip>
          <a:srcRect/>
          <a:stretch/>
        </p:blipFill>
        <p:spPr bwMode="auto">
          <a:xfrm>
            <a:off x="1282148" y="2132693"/>
            <a:ext cx="4641574" cy="4314644"/>
          </a:xfrm>
          <a:prstGeom prst="rect">
            <a:avLst/>
          </a:prstGeom>
          <a:noFill/>
          <a:ln>
            <a:noFill/>
          </a:ln>
        </p:spPr>
      </p:pic>
      <p:pic>
        <p:nvPicPr>
          <p:cNvPr id="5" name="Picture 4">
            <a:extLst>
              <a:ext uri="{FF2B5EF4-FFF2-40B4-BE49-F238E27FC236}">
                <a16:creationId xmlns:a16="http://schemas.microsoft.com/office/drawing/2014/main" id="{1F796F12-D8F6-42A8-86A8-71F343E3AF45}"/>
              </a:ext>
            </a:extLst>
          </p:cNvPr>
          <p:cNvPicPr/>
          <p:nvPr/>
        </p:nvPicPr>
        <p:blipFill>
          <a:blip r:embed="rId4" cstate="print">
            <a:extLst>
              <a:ext uri="{28A0092B-C50C-407E-A947-70E740481C1C}">
                <a14:useLocalDpi xmlns:a14="http://schemas.microsoft.com/office/drawing/2010/main" val="0"/>
              </a:ext>
            </a:extLst>
          </a:blip>
          <a:srcRect/>
          <a:stretch/>
        </p:blipFill>
        <p:spPr bwMode="auto">
          <a:xfrm>
            <a:off x="6600701" y="2177506"/>
            <a:ext cx="4753099" cy="4269831"/>
          </a:xfrm>
          <a:prstGeom prst="rect">
            <a:avLst/>
          </a:prstGeom>
          <a:noFill/>
          <a:ln>
            <a:noFill/>
          </a:ln>
        </p:spPr>
      </p:pic>
      <p:sp>
        <p:nvSpPr>
          <p:cNvPr id="6" name="Content Placeholder 2">
            <a:extLst>
              <a:ext uri="{FF2B5EF4-FFF2-40B4-BE49-F238E27FC236}">
                <a16:creationId xmlns:a16="http://schemas.microsoft.com/office/drawing/2014/main" id="{4DA10392-3945-4DCA-A7B0-B567B7AADA1B}"/>
              </a:ext>
            </a:extLst>
          </p:cNvPr>
          <p:cNvSpPr txBox="1">
            <a:spLocks/>
          </p:cNvSpPr>
          <p:nvPr/>
        </p:nvSpPr>
        <p:spPr bwMode="auto">
          <a:xfrm>
            <a:off x="8291450" y="1569593"/>
            <a:ext cx="1371600" cy="4187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vert="horz" wrap="square" lIns="90488" tIns="44450" rIns="90488" bIns="44450" numCol="1" anchor="t" anchorCtr="0" compatLnSpc="1">
            <a:prstTxWarp prst="textNoShape">
              <a:avLst/>
            </a:prstTxWarp>
          </a:bodyPr>
          <a:lstStyle>
            <a:lvl1pPr marL="342900" indent="-342900" algn="l" rtl="0" eaLnBrk="0" fontAlgn="base" hangingPunct="0">
              <a:spcBef>
                <a:spcPct val="20000"/>
              </a:spcBef>
              <a:spcAft>
                <a:spcPct val="0"/>
              </a:spcAft>
              <a:buClr>
                <a:srgbClr val="840C22"/>
              </a:buClr>
              <a:buSzPct val="100000"/>
              <a:buFont typeface="Wingdings" pitchFamily="2" charset="2"/>
              <a:buChar char="§"/>
              <a:defRPr sz="2200">
                <a:solidFill>
                  <a:schemeClr val="tx1"/>
                </a:solidFill>
                <a:latin typeface="Times New Roman" panose="02020603050405020304" pitchFamily="18" charset="0"/>
                <a:ea typeface="+mn-ea"/>
                <a:cs typeface="Times New Roman" panose="02020603050405020304" pitchFamily="18" charset="0"/>
              </a:defRPr>
            </a:lvl1pPr>
            <a:lvl2pPr marL="742950" indent="-285750" algn="l" rtl="0" eaLnBrk="0" fontAlgn="base" hangingPunct="0">
              <a:spcBef>
                <a:spcPct val="20000"/>
              </a:spcBef>
              <a:spcAft>
                <a:spcPct val="0"/>
              </a:spcAft>
              <a:buClr>
                <a:srgbClr val="840C22"/>
              </a:buClr>
              <a:buSzPct val="100000"/>
              <a:buFont typeface="Times" pitchFamily="18" charset="0"/>
              <a:buChar char="•"/>
              <a:defRPr sz="1800">
                <a:solidFill>
                  <a:schemeClr val="tx1"/>
                </a:solidFill>
                <a:latin typeface="Times New Roman" panose="02020603050405020304" pitchFamily="18" charset="0"/>
                <a:cs typeface="Times New Roman" panose="02020603050405020304" pitchFamily="18" charset="0"/>
              </a:defRPr>
            </a:lvl2pPr>
            <a:lvl3pPr marL="1143000" indent="-228600" algn="l" rtl="0" eaLnBrk="0" fontAlgn="base" hangingPunct="0">
              <a:spcBef>
                <a:spcPct val="20000"/>
              </a:spcBef>
              <a:spcAft>
                <a:spcPct val="0"/>
              </a:spcAft>
              <a:buClr>
                <a:srgbClr val="840C22"/>
              </a:buClr>
              <a:buSzPct val="100000"/>
              <a:buFont typeface="Times" pitchFamily="18" charset="0"/>
              <a:buChar char="•"/>
              <a:defRPr sz="1800">
                <a:solidFill>
                  <a:schemeClr val="tx1"/>
                </a:solidFill>
                <a:latin typeface="Times New Roman" panose="02020603050405020304" pitchFamily="18" charset="0"/>
                <a:cs typeface="Times New Roman" panose="02020603050405020304" pitchFamily="18" charset="0"/>
              </a:defRPr>
            </a:lvl3pPr>
            <a:lvl4pPr marL="1600200" indent="-228600" algn="l" rtl="0" eaLnBrk="0" fontAlgn="base" hangingPunct="0">
              <a:spcBef>
                <a:spcPct val="20000"/>
              </a:spcBef>
              <a:spcAft>
                <a:spcPct val="0"/>
              </a:spcAft>
              <a:buClr>
                <a:srgbClr val="840C22"/>
              </a:buClr>
              <a:buSzPct val="100000"/>
              <a:buFont typeface="Times" pitchFamily="18" charset="0"/>
              <a:buChar char="•"/>
              <a:defRPr sz="1600">
                <a:solidFill>
                  <a:schemeClr val="tx1"/>
                </a:solidFill>
                <a:latin typeface="Times New Roman" panose="02020603050405020304" pitchFamily="18" charset="0"/>
                <a:cs typeface="Times New Roman" panose="02020603050405020304" pitchFamily="18" charset="0"/>
              </a:defRPr>
            </a:lvl4pPr>
            <a:lvl5pPr marL="2057400" indent="-228600" algn="l" rtl="0" eaLnBrk="0" fontAlgn="base" hangingPunct="0">
              <a:spcBef>
                <a:spcPct val="20000"/>
              </a:spcBef>
              <a:spcAft>
                <a:spcPct val="0"/>
              </a:spcAft>
              <a:buClr>
                <a:srgbClr val="840C22"/>
              </a:buClr>
              <a:buSzPct val="100000"/>
              <a:buFont typeface="Times" pitchFamily="18" charset="0"/>
              <a:buChar char="•"/>
              <a:defRPr sz="1400">
                <a:solidFill>
                  <a:schemeClr val="tx1"/>
                </a:solidFill>
                <a:latin typeface="Times New Roman" panose="02020603050405020304" pitchFamily="18" charset="0"/>
                <a:cs typeface="Times New Roman" panose="02020603050405020304" pitchFamily="18" charset="0"/>
              </a:defRPr>
            </a:lvl5pPr>
            <a:lvl6pPr marL="2514600" indent="-228600" algn="l" rtl="0" eaLnBrk="0" fontAlgn="base" hangingPunct="0">
              <a:spcBef>
                <a:spcPct val="20000"/>
              </a:spcBef>
              <a:spcAft>
                <a:spcPct val="0"/>
              </a:spcAft>
              <a:buClr>
                <a:srgbClr val="840C22"/>
              </a:buClr>
              <a:buSzPct val="100000"/>
              <a:buFont typeface="Times"/>
              <a:buChar char="•"/>
              <a:defRPr sz="1600">
                <a:solidFill>
                  <a:schemeClr val="tx1"/>
                </a:solidFill>
                <a:latin typeface="+mn-lt"/>
              </a:defRPr>
            </a:lvl6pPr>
            <a:lvl7pPr marL="2971800" indent="-228600" algn="l" rtl="0" eaLnBrk="0" fontAlgn="base" hangingPunct="0">
              <a:spcBef>
                <a:spcPct val="20000"/>
              </a:spcBef>
              <a:spcAft>
                <a:spcPct val="0"/>
              </a:spcAft>
              <a:buClr>
                <a:srgbClr val="840C22"/>
              </a:buClr>
              <a:buSzPct val="100000"/>
              <a:buFont typeface="Times"/>
              <a:buChar char="•"/>
              <a:defRPr sz="1600">
                <a:solidFill>
                  <a:schemeClr val="tx1"/>
                </a:solidFill>
                <a:latin typeface="+mn-lt"/>
              </a:defRPr>
            </a:lvl7pPr>
            <a:lvl8pPr marL="3429000" indent="-228600" algn="l" rtl="0" eaLnBrk="0" fontAlgn="base" hangingPunct="0">
              <a:spcBef>
                <a:spcPct val="20000"/>
              </a:spcBef>
              <a:spcAft>
                <a:spcPct val="0"/>
              </a:spcAft>
              <a:buClr>
                <a:srgbClr val="840C22"/>
              </a:buClr>
              <a:buSzPct val="100000"/>
              <a:buFont typeface="Times"/>
              <a:buChar char="•"/>
              <a:defRPr sz="1600">
                <a:solidFill>
                  <a:schemeClr val="tx1"/>
                </a:solidFill>
                <a:latin typeface="+mn-lt"/>
              </a:defRPr>
            </a:lvl8pPr>
            <a:lvl9pPr marL="3886200" indent="-228600" algn="l" rtl="0" eaLnBrk="0" fontAlgn="base" hangingPunct="0">
              <a:spcBef>
                <a:spcPct val="20000"/>
              </a:spcBef>
              <a:spcAft>
                <a:spcPct val="0"/>
              </a:spcAft>
              <a:buClr>
                <a:srgbClr val="840C22"/>
              </a:buClr>
              <a:buSzPct val="100000"/>
              <a:buFont typeface="Times"/>
              <a:buChar char="•"/>
              <a:defRPr sz="1600">
                <a:solidFill>
                  <a:schemeClr val="tx1"/>
                </a:solidFill>
                <a:latin typeface="+mn-lt"/>
              </a:defRPr>
            </a:lvl9pPr>
          </a:lstStyle>
          <a:p>
            <a:pPr marL="0" indent="0">
              <a:buNone/>
            </a:pPr>
            <a:r>
              <a:rPr lang="en-US" kern="0" dirty="0">
                <a:latin typeface="+mj-lt"/>
              </a:rPr>
              <a:t>Organic</a:t>
            </a:r>
          </a:p>
        </p:txBody>
      </p:sp>
      <p:sp>
        <p:nvSpPr>
          <p:cNvPr id="7" name="Slide Number Placeholder 6">
            <a:extLst>
              <a:ext uri="{FF2B5EF4-FFF2-40B4-BE49-F238E27FC236}">
                <a16:creationId xmlns:a16="http://schemas.microsoft.com/office/drawing/2014/main" id="{1F6E2EF3-57FB-48FD-9662-CFFDC5935D17}"/>
              </a:ext>
            </a:extLst>
          </p:cNvPr>
          <p:cNvSpPr>
            <a:spLocks noGrp="1"/>
          </p:cNvSpPr>
          <p:nvPr>
            <p:ph type="sldNum" sz="quarter" idx="12"/>
          </p:nvPr>
        </p:nvSpPr>
        <p:spPr/>
        <p:txBody>
          <a:bodyPr/>
          <a:lstStyle/>
          <a:p>
            <a:fld id="{C7AE4AFB-FEC0-4F29-909E-DE1E918E075B}" type="slidenum">
              <a:rPr lang="en-US" smtClean="0"/>
              <a:t>38</a:t>
            </a:fld>
            <a:endParaRPr lang="en-US"/>
          </a:p>
        </p:txBody>
      </p:sp>
    </p:spTree>
    <p:extLst>
      <p:ext uri="{BB962C8B-B14F-4D97-AF65-F5344CB8AC3E}">
        <p14:creationId xmlns:p14="http://schemas.microsoft.com/office/powerpoint/2010/main" val="311492711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407032-6538-4339-9F18-EEB617B77312}"/>
              </a:ext>
            </a:extLst>
          </p:cNvPr>
          <p:cNvSpPr>
            <a:spLocks noGrp="1"/>
          </p:cNvSpPr>
          <p:nvPr>
            <p:ph type="title"/>
          </p:nvPr>
        </p:nvSpPr>
        <p:spPr/>
        <p:txBody>
          <a:bodyPr/>
          <a:lstStyle/>
          <a:p>
            <a:r>
              <a:rPr lang="en-US" dirty="0">
                <a:latin typeface="+mj-lt"/>
                <a:cs typeface="Times New Roman" panose="02020603050405020304" pitchFamily="18" charset="0"/>
              </a:rPr>
              <a:t>Compression Index (C</a:t>
            </a:r>
            <a:r>
              <a:rPr lang="en-US" baseline="-25000" dirty="0">
                <a:latin typeface="+mj-lt"/>
                <a:cs typeface="Times New Roman" panose="02020603050405020304" pitchFamily="18" charset="0"/>
              </a:rPr>
              <a:t>c</a:t>
            </a:r>
            <a:r>
              <a:rPr lang="en-US" dirty="0">
                <a:latin typeface="+mj-lt"/>
                <a:cs typeface="Times New Roman" panose="02020603050405020304" pitchFamily="18" charset="0"/>
              </a:rPr>
              <a:t>)</a:t>
            </a:r>
          </a:p>
        </p:txBody>
      </p:sp>
      <p:pic>
        <p:nvPicPr>
          <p:cNvPr id="4" name="Picture 3">
            <a:extLst>
              <a:ext uri="{FF2B5EF4-FFF2-40B4-BE49-F238E27FC236}">
                <a16:creationId xmlns:a16="http://schemas.microsoft.com/office/drawing/2014/main" id="{7EB58C29-4284-4932-975D-AE68F3465D5D}"/>
              </a:ext>
            </a:extLst>
          </p:cNvPr>
          <p:cNvPicPr/>
          <p:nvPr/>
        </p:nvPicPr>
        <p:blipFill>
          <a:blip r:embed="rId3" cstate="print">
            <a:extLst>
              <a:ext uri="{28A0092B-C50C-407E-A947-70E740481C1C}">
                <a14:useLocalDpi xmlns:a14="http://schemas.microsoft.com/office/drawing/2010/main" val="0"/>
              </a:ext>
            </a:extLst>
          </a:blip>
          <a:srcRect/>
          <a:stretch/>
        </p:blipFill>
        <p:spPr bwMode="auto">
          <a:xfrm>
            <a:off x="3480070" y="1652461"/>
            <a:ext cx="5231860" cy="4427646"/>
          </a:xfrm>
          <a:prstGeom prst="rect">
            <a:avLst/>
          </a:prstGeom>
          <a:noFill/>
          <a:ln>
            <a:noFill/>
          </a:ln>
        </p:spPr>
      </p:pic>
      <p:sp>
        <p:nvSpPr>
          <p:cNvPr id="3" name="Slide Number Placeholder 2">
            <a:extLst>
              <a:ext uri="{FF2B5EF4-FFF2-40B4-BE49-F238E27FC236}">
                <a16:creationId xmlns:a16="http://schemas.microsoft.com/office/drawing/2014/main" id="{7C11C0D9-5C73-4C9A-83EB-415A3F25C060}"/>
              </a:ext>
            </a:extLst>
          </p:cNvPr>
          <p:cNvSpPr>
            <a:spLocks noGrp="1"/>
          </p:cNvSpPr>
          <p:nvPr>
            <p:ph type="sldNum" sz="quarter" idx="12"/>
          </p:nvPr>
        </p:nvSpPr>
        <p:spPr/>
        <p:txBody>
          <a:bodyPr/>
          <a:lstStyle/>
          <a:p>
            <a:fld id="{C7AE4AFB-FEC0-4F29-909E-DE1E918E075B}" type="slidenum">
              <a:rPr lang="en-US" smtClean="0"/>
              <a:t>39</a:t>
            </a:fld>
            <a:endParaRPr lang="en-US" dirty="0"/>
          </a:p>
        </p:txBody>
      </p:sp>
    </p:spTree>
    <p:extLst>
      <p:ext uri="{BB962C8B-B14F-4D97-AF65-F5344CB8AC3E}">
        <p14:creationId xmlns:p14="http://schemas.microsoft.com/office/powerpoint/2010/main" val="314246598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F6B015-678A-42CF-BC3A-A49177D9054C}"/>
              </a:ext>
            </a:extLst>
          </p:cNvPr>
          <p:cNvSpPr>
            <a:spLocks noGrp="1"/>
          </p:cNvSpPr>
          <p:nvPr>
            <p:ph type="title"/>
          </p:nvPr>
        </p:nvSpPr>
        <p:spPr/>
        <p:txBody>
          <a:bodyPr>
            <a:normAutofit/>
          </a:bodyPr>
          <a:lstStyle/>
          <a:p>
            <a:r>
              <a:rPr lang="en-US" dirty="0"/>
              <a:t>Empirical Correlations	</a:t>
            </a:r>
          </a:p>
        </p:txBody>
      </p:sp>
      <p:sp>
        <p:nvSpPr>
          <p:cNvPr id="3" name="Content Placeholder 2">
            <a:extLst>
              <a:ext uri="{FF2B5EF4-FFF2-40B4-BE49-F238E27FC236}">
                <a16:creationId xmlns:a16="http://schemas.microsoft.com/office/drawing/2014/main" id="{3CA7F9FA-A2F9-4339-A90E-A72013D73781}"/>
              </a:ext>
            </a:extLst>
          </p:cNvPr>
          <p:cNvSpPr>
            <a:spLocks noGrp="1"/>
          </p:cNvSpPr>
          <p:nvPr>
            <p:ph idx="1"/>
          </p:nvPr>
        </p:nvSpPr>
        <p:spPr>
          <a:xfrm>
            <a:off x="838200" y="1570433"/>
            <a:ext cx="10515600" cy="4351338"/>
          </a:xfrm>
        </p:spPr>
        <p:txBody>
          <a:bodyPr>
            <a:noAutofit/>
          </a:bodyPr>
          <a:lstStyle/>
          <a:p>
            <a:pPr marL="0" indent="0">
              <a:lnSpc>
                <a:spcPct val="100000"/>
              </a:lnSpc>
              <a:spcBef>
                <a:spcPts val="0"/>
              </a:spcBef>
              <a:buNone/>
            </a:pPr>
            <a:r>
              <a:rPr lang="en-GB" dirty="0"/>
              <a:t>Empirical correlations between results from simple, quick, and inexpensive index tests (e.g., water content, Atterberg limits) and results from more costly advanced laboratory consolidation testing (e.g., compressibility) can serve multiple useful purposes in practice:</a:t>
            </a:r>
            <a:br>
              <a:rPr lang="en-GB" dirty="0"/>
            </a:br>
            <a:endParaRPr lang="en-GB" dirty="0"/>
          </a:p>
          <a:p>
            <a:pPr marL="855662" indent="-457200">
              <a:lnSpc>
                <a:spcPct val="100000"/>
              </a:lnSpc>
              <a:spcBef>
                <a:spcPts val="0"/>
              </a:spcBef>
              <a:spcAft>
                <a:spcPts val="1200"/>
              </a:spcAft>
            </a:pPr>
            <a:r>
              <a:rPr lang="en-US" dirty="0"/>
              <a:t>Estimate soil design parameters at an early stage (e.g., feasibility study) before advanced laboratory testing is planned or conducted;</a:t>
            </a:r>
          </a:p>
          <a:p>
            <a:pPr marL="855662" indent="-457200">
              <a:lnSpc>
                <a:spcPct val="100000"/>
              </a:lnSpc>
              <a:spcBef>
                <a:spcPts val="0"/>
              </a:spcBef>
              <a:spcAft>
                <a:spcPts val="1200"/>
              </a:spcAft>
            </a:pPr>
            <a:r>
              <a:rPr lang="en-US" dirty="0"/>
              <a:t>Supplement data for projects where budgets for performing advanced laboratory tests are limited or not available, and</a:t>
            </a:r>
          </a:p>
          <a:p>
            <a:pPr marL="855662" indent="-457200">
              <a:lnSpc>
                <a:spcPct val="100000"/>
              </a:lnSpc>
              <a:spcBef>
                <a:spcPts val="0"/>
              </a:spcBef>
              <a:spcAft>
                <a:spcPts val="1200"/>
              </a:spcAft>
            </a:pPr>
            <a:r>
              <a:rPr lang="en-US" dirty="0"/>
              <a:t>Quality control to check whether test results are consistent with previous experience. </a:t>
            </a:r>
          </a:p>
        </p:txBody>
      </p:sp>
      <p:sp>
        <p:nvSpPr>
          <p:cNvPr id="4" name="Slide Number Placeholder 3">
            <a:extLst>
              <a:ext uri="{FF2B5EF4-FFF2-40B4-BE49-F238E27FC236}">
                <a16:creationId xmlns:a16="http://schemas.microsoft.com/office/drawing/2014/main" id="{4B00502C-0831-4836-96A8-19BE6DC098D5}"/>
              </a:ext>
            </a:extLst>
          </p:cNvPr>
          <p:cNvSpPr>
            <a:spLocks noGrp="1"/>
          </p:cNvSpPr>
          <p:nvPr>
            <p:ph type="sldNum" sz="quarter" idx="12"/>
          </p:nvPr>
        </p:nvSpPr>
        <p:spPr/>
        <p:txBody>
          <a:bodyPr/>
          <a:lstStyle/>
          <a:p>
            <a:fld id="{C7AE4AFB-FEC0-4F29-909E-DE1E918E075B}" type="slidenum">
              <a:rPr lang="en-US" smtClean="0"/>
              <a:t>4</a:t>
            </a:fld>
            <a:endParaRPr lang="en-US" dirty="0"/>
          </a:p>
        </p:txBody>
      </p:sp>
    </p:spTree>
    <p:extLst>
      <p:ext uri="{BB962C8B-B14F-4D97-AF65-F5344CB8AC3E}">
        <p14:creationId xmlns:p14="http://schemas.microsoft.com/office/powerpoint/2010/main" val="2692812927"/>
      </p:ext>
    </p:extLst>
  </p:cSld>
  <p:clrMapOvr>
    <a:overrideClrMapping bg1="lt1" tx1="dk1" bg2="lt2" tx2="dk2" accent1="accent1" accent2="accent2" accent3="accent3" accent4="accent4" accent5="accent5" accent6="accent6" hlink="hlink" folHlink="folHlink"/>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386E68FB-E2DE-4BC4-A492-BCB12352B529}"/>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426000" y="2063402"/>
            <a:ext cx="4915895" cy="4361950"/>
          </a:xfrm>
          <a:prstGeom prst="rect">
            <a:avLst/>
          </a:prstGeom>
        </p:spPr>
      </p:pic>
      <p:pic>
        <p:nvPicPr>
          <p:cNvPr id="5" name="Picture 4">
            <a:extLst>
              <a:ext uri="{FF2B5EF4-FFF2-40B4-BE49-F238E27FC236}">
                <a16:creationId xmlns:a16="http://schemas.microsoft.com/office/drawing/2014/main" id="{0313A9D7-163C-4747-B765-E3D4564FBF9E}"/>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p:blipFill>
        <p:spPr>
          <a:xfrm>
            <a:off x="7192184" y="2045461"/>
            <a:ext cx="4615467" cy="4361950"/>
          </a:xfrm>
          <a:prstGeom prst="rect">
            <a:avLst/>
          </a:prstGeom>
        </p:spPr>
      </p:pic>
      <p:sp>
        <p:nvSpPr>
          <p:cNvPr id="34" name="Content Placeholder 2">
            <a:extLst>
              <a:ext uri="{FF2B5EF4-FFF2-40B4-BE49-F238E27FC236}">
                <a16:creationId xmlns:a16="http://schemas.microsoft.com/office/drawing/2014/main" id="{C8E3196B-A49D-44D5-B960-129438A4E695}"/>
              </a:ext>
            </a:extLst>
          </p:cNvPr>
          <p:cNvSpPr txBox="1">
            <a:spLocks/>
          </p:cNvSpPr>
          <p:nvPr/>
        </p:nvSpPr>
        <p:spPr bwMode="auto">
          <a:xfrm>
            <a:off x="2352952" y="1554347"/>
            <a:ext cx="1371600" cy="4187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vert="horz" wrap="square" lIns="90488" tIns="44450" rIns="90488" bIns="44450" numCol="1" anchor="t" anchorCtr="0" compatLnSpc="1">
            <a:prstTxWarp prst="textNoShape">
              <a:avLst/>
            </a:prstTxWarp>
          </a:bodyPr>
          <a:lstStyle>
            <a:lvl1pPr marL="342900" indent="-342900" algn="l" rtl="0" eaLnBrk="0" fontAlgn="base" hangingPunct="0">
              <a:spcBef>
                <a:spcPct val="20000"/>
              </a:spcBef>
              <a:spcAft>
                <a:spcPct val="0"/>
              </a:spcAft>
              <a:buClr>
                <a:srgbClr val="840C22"/>
              </a:buClr>
              <a:buSzPct val="100000"/>
              <a:buFont typeface="Wingdings" pitchFamily="2" charset="2"/>
              <a:buChar char="§"/>
              <a:defRPr sz="2200">
                <a:solidFill>
                  <a:schemeClr val="tx1"/>
                </a:solidFill>
                <a:latin typeface="Times New Roman" panose="02020603050405020304" pitchFamily="18" charset="0"/>
                <a:ea typeface="+mn-ea"/>
                <a:cs typeface="Times New Roman" panose="02020603050405020304" pitchFamily="18" charset="0"/>
              </a:defRPr>
            </a:lvl1pPr>
            <a:lvl2pPr marL="742950" indent="-285750" algn="l" rtl="0" eaLnBrk="0" fontAlgn="base" hangingPunct="0">
              <a:spcBef>
                <a:spcPct val="20000"/>
              </a:spcBef>
              <a:spcAft>
                <a:spcPct val="0"/>
              </a:spcAft>
              <a:buClr>
                <a:srgbClr val="840C22"/>
              </a:buClr>
              <a:buSzPct val="100000"/>
              <a:buFont typeface="Times" pitchFamily="18" charset="0"/>
              <a:buChar char="•"/>
              <a:defRPr sz="1800">
                <a:solidFill>
                  <a:schemeClr val="tx1"/>
                </a:solidFill>
                <a:latin typeface="Times New Roman" panose="02020603050405020304" pitchFamily="18" charset="0"/>
                <a:cs typeface="Times New Roman" panose="02020603050405020304" pitchFamily="18" charset="0"/>
              </a:defRPr>
            </a:lvl2pPr>
            <a:lvl3pPr marL="1143000" indent="-228600" algn="l" rtl="0" eaLnBrk="0" fontAlgn="base" hangingPunct="0">
              <a:spcBef>
                <a:spcPct val="20000"/>
              </a:spcBef>
              <a:spcAft>
                <a:spcPct val="0"/>
              </a:spcAft>
              <a:buClr>
                <a:srgbClr val="840C22"/>
              </a:buClr>
              <a:buSzPct val="100000"/>
              <a:buFont typeface="Times" pitchFamily="18" charset="0"/>
              <a:buChar char="•"/>
              <a:defRPr sz="1800">
                <a:solidFill>
                  <a:schemeClr val="tx1"/>
                </a:solidFill>
                <a:latin typeface="Times New Roman" panose="02020603050405020304" pitchFamily="18" charset="0"/>
                <a:cs typeface="Times New Roman" panose="02020603050405020304" pitchFamily="18" charset="0"/>
              </a:defRPr>
            </a:lvl3pPr>
            <a:lvl4pPr marL="1600200" indent="-228600" algn="l" rtl="0" eaLnBrk="0" fontAlgn="base" hangingPunct="0">
              <a:spcBef>
                <a:spcPct val="20000"/>
              </a:spcBef>
              <a:spcAft>
                <a:spcPct val="0"/>
              </a:spcAft>
              <a:buClr>
                <a:srgbClr val="840C22"/>
              </a:buClr>
              <a:buSzPct val="100000"/>
              <a:buFont typeface="Times" pitchFamily="18" charset="0"/>
              <a:buChar char="•"/>
              <a:defRPr sz="1600">
                <a:solidFill>
                  <a:schemeClr val="tx1"/>
                </a:solidFill>
                <a:latin typeface="Times New Roman" panose="02020603050405020304" pitchFamily="18" charset="0"/>
                <a:cs typeface="Times New Roman" panose="02020603050405020304" pitchFamily="18" charset="0"/>
              </a:defRPr>
            </a:lvl4pPr>
            <a:lvl5pPr marL="2057400" indent="-228600" algn="l" rtl="0" eaLnBrk="0" fontAlgn="base" hangingPunct="0">
              <a:spcBef>
                <a:spcPct val="20000"/>
              </a:spcBef>
              <a:spcAft>
                <a:spcPct val="0"/>
              </a:spcAft>
              <a:buClr>
                <a:srgbClr val="840C22"/>
              </a:buClr>
              <a:buSzPct val="100000"/>
              <a:buFont typeface="Times" pitchFamily="18" charset="0"/>
              <a:buChar char="•"/>
              <a:defRPr sz="1400">
                <a:solidFill>
                  <a:schemeClr val="tx1"/>
                </a:solidFill>
                <a:latin typeface="Times New Roman" panose="02020603050405020304" pitchFamily="18" charset="0"/>
                <a:cs typeface="Times New Roman" panose="02020603050405020304" pitchFamily="18" charset="0"/>
              </a:defRPr>
            </a:lvl5pPr>
            <a:lvl6pPr marL="2514600" indent="-228600" algn="l" rtl="0" eaLnBrk="0" fontAlgn="base" hangingPunct="0">
              <a:spcBef>
                <a:spcPct val="20000"/>
              </a:spcBef>
              <a:spcAft>
                <a:spcPct val="0"/>
              </a:spcAft>
              <a:buClr>
                <a:srgbClr val="840C22"/>
              </a:buClr>
              <a:buSzPct val="100000"/>
              <a:buFont typeface="Times"/>
              <a:buChar char="•"/>
              <a:defRPr sz="1600">
                <a:solidFill>
                  <a:schemeClr val="tx1"/>
                </a:solidFill>
                <a:latin typeface="+mn-lt"/>
              </a:defRPr>
            </a:lvl6pPr>
            <a:lvl7pPr marL="2971800" indent="-228600" algn="l" rtl="0" eaLnBrk="0" fontAlgn="base" hangingPunct="0">
              <a:spcBef>
                <a:spcPct val="20000"/>
              </a:spcBef>
              <a:spcAft>
                <a:spcPct val="0"/>
              </a:spcAft>
              <a:buClr>
                <a:srgbClr val="840C22"/>
              </a:buClr>
              <a:buSzPct val="100000"/>
              <a:buFont typeface="Times"/>
              <a:buChar char="•"/>
              <a:defRPr sz="1600">
                <a:solidFill>
                  <a:schemeClr val="tx1"/>
                </a:solidFill>
                <a:latin typeface="+mn-lt"/>
              </a:defRPr>
            </a:lvl7pPr>
            <a:lvl8pPr marL="3429000" indent="-228600" algn="l" rtl="0" eaLnBrk="0" fontAlgn="base" hangingPunct="0">
              <a:spcBef>
                <a:spcPct val="20000"/>
              </a:spcBef>
              <a:spcAft>
                <a:spcPct val="0"/>
              </a:spcAft>
              <a:buClr>
                <a:srgbClr val="840C22"/>
              </a:buClr>
              <a:buSzPct val="100000"/>
              <a:buFont typeface="Times"/>
              <a:buChar char="•"/>
              <a:defRPr sz="1600">
                <a:solidFill>
                  <a:schemeClr val="tx1"/>
                </a:solidFill>
                <a:latin typeface="+mn-lt"/>
              </a:defRPr>
            </a:lvl8pPr>
            <a:lvl9pPr marL="3886200" indent="-228600" algn="l" rtl="0" eaLnBrk="0" fontAlgn="base" hangingPunct="0">
              <a:spcBef>
                <a:spcPct val="20000"/>
              </a:spcBef>
              <a:spcAft>
                <a:spcPct val="0"/>
              </a:spcAft>
              <a:buClr>
                <a:srgbClr val="840C22"/>
              </a:buClr>
              <a:buSzPct val="100000"/>
              <a:buFont typeface="Times"/>
              <a:buChar char="•"/>
              <a:defRPr sz="1600">
                <a:solidFill>
                  <a:schemeClr val="tx1"/>
                </a:solidFill>
                <a:latin typeface="+mn-lt"/>
              </a:defRPr>
            </a:lvl9pPr>
          </a:lstStyle>
          <a:p>
            <a:pPr marL="0" indent="0">
              <a:buNone/>
            </a:pPr>
            <a:r>
              <a:rPr lang="en-US" kern="0" dirty="0">
                <a:latin typeface="+mj-lt"/>
              </a:rPr>
              <a:t>Inorganic</a:t>
            </a:r>
          </a:p>
        </p:txBody>
      </p:sp>
      <p:sp>
        <p:nvSpPr>
          <p:cNvPr id="36" name="Content Placeholder 2">
            <a:extLst>
              <a:ext uri="{FF2B5EF4-FFF2-40B4-BE49-F238E27FC236}">
                <a16:creationId xmlns:a16="http://schemas.microsoft.com/office/drawing/2014/main" id="{A8069298-99BB-4C0B-AB54-E9A5CF6AF1ED}"/>
              </a:ext>
            </a:extLst>
          </p:cNvPr>
          <p:cNvSpPr txBox="1">
            <a:spLocks/>
          </p:cNvSpPr>
          <p:nvPr/>
        </p:nvSpPr>
        <p:spPr bwMode="auto">
          <a:xfrm>
            <a:off x="8814117" y="1554347"/>
            <a:ext cx="1371600" cy="4187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vert="horz" wrap="square" lIns="90488" tIns="44450" rIns="90488" bIns="44450" numCol="1" anchor="t" anchorCtr="0" compatLnSpc="1">
            <a:prstTxWarp prst="textNoShape">
              <a:avLst/>
            </a:prstTxWarp>
          </a:bodyPr>
          <a:lstStyle>
            <a:lvl1pPr marL="342900" indent="-342900" algn="l" rtl="0" eaLnBrk="0" fontAlgn="base" hangingPunct="0">
              <a:spcBef>
                <a:spcPct val="20000"/>
              </a:spcBef>
              <a:spcAft>
                <a:spcPct val="0"/>
              </a:spcAft>
              <a:buClr>
                <a:srgbClr val="840C22"/>
              </a:buClr>
              <a:buSzPct val="100000"/>
              <a:buFont typeface="Wingdings" pitchFamily="2" charset="2"/>
              <a:buChar char="§"/>
              <a:defRPr sz="2200">
                <a:solidFill>
                  <a:schemeClr val="tx1"/>
                </a:solidFill>
                <a:latin typeface="Times New Roman" panose="02020603050405020304" pitchFamily="18" charset="0"/>
                <a:ea typeface="+mn-ea"/>
                <a:cs typeface="Times New Roman" panose="02020603050405020304" pitchFamily="18" charset="0"/>
              </a:defRPr>
            </a:lvl1pPr>
            <a:lvl2pPr marL="742950" indent="-285750" algn="l" rtl="0" eaLnBrk="0" fontAlgn="base" hangingPunct="0">
              <a:spcBef>
                <a:spcPct val="20000"/>
              </a:spcBef>
              <a:spcAft>
                <a:spcPct val="0"/>
              </a:spcAft>
              <a:buClr>
                <a:srgbClr val="840C22"/>
              </a:buClr>
              <a:buSzPct val="100000"/>
              <a:buFont typeface="Times" pitchFamily="18" charset="0"/>
              <a:buChar char="•"/>
              <a:defRPr sz="1800">
                <a:solidFill>
                  <a:schemeClr val="tx1"/>
                </a:solidFill>
                <a:latin typeface="Times New Roman" panose="02020603050405020304" pitchFamily="18" charset="0"/>
                <a:cs typeface="Times New Roman" panose="02020603050405020304" pitchFamily="18" charset="0"/>
              </a:defRPr>
            </a:lvl2pPr>
            <a:lvl3pPr marL="1143000" indent="-228600" algn="l" rtl="0" eaLnBrk="0" fontAlgn="base" hangingPunct="0">
              <a:spcBef>
                <a:spcPct val="20000"/>
              </a:spcBef>
              <a:spcAft>
                <a:spcPct val="0"/>
              </a:spcAft>
              <a:buClr>
                <a:srgbClr val="840C22"/>
              </a:buClr>
              <a:buSzPct val="100000"/>
              <a:buFont typeface="Times" pitchFamily="18" charset="0"/>
              <a:buChar char="•"/>
              <a:defRPr sz="1800">
                <a:solidFill>
                  <a:schemeClr val="tx1"/>
                </a:solidFill>
                <a:latin typeface="Times New Roman" panose="02020603050405020304" pitchFamily="18" charset="0"/>
                <a:cs typeface="Times New Roman" panose="02020603050405020304" pitchFamily="18" charset="0"/>
              </a:defRPr>
            </a:lvl3pPr>
            <a:lvl4pPr marL="1600200" indent="-228600" algn="l" rtl="0" eaLnBrk="0" fontAlgn="base" hangingPunct="0">
              <a:spcBef>
                <a:spcPct val="20000"/>
              </a:spcBef>
              <a:spcAft>
                <a:spcPct val="0"/>
              </a:spcAft>
              <a:buClr>
                <a:srgbClr val="840C22"/>
              </a:buClr>
              <a:buSzPct val="100000"/>
              <a:buFont typeface="Times" pitchFamily="18" charset="0"/>
              <a:buChar char="•"/>
              <a:defRPr sz="1600">
                <a:solidFill>
                  <a:schemeClr val="tx1"/>
                </a:solidFill>
                <a:latin typeface="Times New Roman" panose="02020603050405020304" pitchFamily="18" charset="0"/>
                <a:cs typeface="Times New Roman" panose="02020603050405020304" pitchFamily="18" charset="0"/>
              </a:defRPr>
            </a:lvl4pPr>
            <a:lvl5pPr marL="2057400" indent="-228600" algn="l" rtl="0" eaLnBrk="0" fontAlgn="base" hangingPunct="0">
              <a:spcBef>
                <a:spcPct val="20000"/>
              </a:spcBef>
              <a:spcAft>
                <a:spcPct val="0"/>
              </a:spcAft>
              <a:buClr>
                <a:srgbClr val="840C22"/>
              </a:buClr>
              <a:buSzPct val="100000"/>
              <a:buFont typeface="Times" pitchFamily="18" charset="0"/>
              <a:buChar char="•"/>
              <a:defRPr sz="1400">
                <a:solidFill>
                  <a:schemeClr val="tx1"/>
                </a:solidFill>
                <a:latin typeface="Times New Roman" panose="02020603050405020304" pitchFamily="18" charset="0"/>
                <a:cs typeface="Times New Roman" panose="02020603050405020304" pitchFamily="18" charset="0"/>
              </a:defRPr>
            </a:lvl5pPr>
            <a:lvl6pPr marL="2514600" indent="-228600" algn="l" rtl="0" eaLnBrk="0" fontAlgn="base" hangingPunct="0">
              <a:spcBef>
                <a:spcPct val="20000"/>
              </a:spcBef>
              <a:spcAft>
                <a:spcPct val="0"/>
              </a:spcAft>
              <a:buClr>
                <a:srgbClr val="840C22"/>
              </a:buClr>
              <a:buSzPct val="100000"/>
              <a:buFont typeface="Times"/>
              <a:buChar char="•"/>
              <a:defRPr sz="1600">
                <a:solidFill>
                  <a:schemeClr val="tx1"/>
                </a:solidFill>
                <a:latin typeface="+mn-lt"/>
              </a:defRPr>
            </a:lvl6pPr>
            <a:lvl7pPr marL="2971800" indent="-228600" algn="l" rtl="0" eaLnBrk="0" fontAlgn="base" hangingPunct="0">
              <a:spcBef>
                <a:spcPct val="20000"/>
              </a:spcBef>
              <a:spcAft>
                <a:spcPct val="0"/>
              </a:spcAft>
              <a:buClr>
                <a:srgbClr val="840C22"/>
              </a:buClr>
              <a:buSzPct val="100000"/>
              <a:buFont typeface="Times"/>
              <a:buChar char="•"/>
              <a:defRPr sz="1600">
                <a:solidFill>
                  <a:schemeClr val="tx1"/>
                </a:solidFill>
                <a:latin typeface="+mn-lt"/>
              </a:defRPr>
            </a:lvl7pPr>
            <a:lvl8pPr marL="3429000" indent="-228600" algn="l" rtl="0" eaLnBrk="0" fontAlgn="base" hangingPunct="0">
              <a:spcBef>
                <a:spcPct val="20000"/>
              </a:spcBef>
              <a:spcAft>
                <a:spcPct val="0"/>
              </a:spcAft>
              <a:buClr>
                <a:srgbClr val="840C22"/>
              </a:buClr>
              <a:buSzPct val="100000"/>
              <a:buFont typeface="Times"/>
              <a:buChar char="•"/>
              <a:defRPr sz="1600">
                <a:solidFill>
                  <a:schemeClr val="tx1"/>
                </a:solidFill>
                <a:latin typeface="+mn-lt"/>
              </a:defRPr>
            </a:lvl8pPr>
            <a:lvl9pPr marL="3886200" indent="-228600" algn="l" rtl="0" eaLnBrk="0" fontAlgn="base" hangingPunct="0">
              <a:spcBef>
                <a:spcPct val="20000"/>
              </a:spcBef>
              <a:spcAft>
                <a:spcPct val="0"/>
              </a:spcAft>
              <a:buClr>
                <a:srgbClr val="840C22"/>
              </a:buClr>
              <a:buSzPct val="100000"/>
              <a:buFont typeface="Times"/>
              <a:buChar char="•"/>
              <a:defRPr sz="1600">
                <a:solidFill>
                  <a:schemeClr val="tx1"/>
                </a:solidFill>
                <a:latin typeface="+mn-lt"/>
              </a:defRPr>
            </a:lvl9pPr>
          </a:lstStyle>
          <a:p>
            <a:pPr marL="0" indent="0">
              <a:buNone/>
            </a:pPr>
            <a:r>
              <a:rPr lang="en-US" kern="0" dirty="0">
                <a:latin typeface="+mj-lt"/>
              </a:rPr>
              <a:t>Organic</a:t>
            </a:r>
          </a:p>
        </p:txBody>
      </p:sp>
      <p:sp>
        <p:nvSpPr>
          <p:cNvPr id="10" name="Title 1">
            <a:extLst>
              <a:ext uri="{FF2B5EF4-FFF2-40B4-BE49-F238E27FC236}">
                <a16:creationId xmlns:a16="http://schemas.microsoft.com/office/drawing/2014/main" id="{FE8B4422-FAC2-462E-BF23-6645C06525C9}"/>
              </a:ext>
            </a:extLst>
          </p:cNvPr>
          <p:cNvSpPr>
            <a:spLocks noGrp="1"/>
          </p:cNvSpPr>
          <p:nvPr>
            <p:ph type="title"/>
          </p:nvPr>
        </p:nvSpPr>
        <p:spPr/>
        <p:txBody>
          <a:bodyPr/>
          <a:lstStyle/>
          <a:p>
            <a:r>
              <a:rPr lang="en-US" dirty="0">
                <a:latin typeface="+mj-lt"/>
                <a:cs typeface="Times New Roman" panose="02020603050405020304" pitchFamily="18" charset="0"/>
              </a:rPr>
              <a:t>Compression Index (C</a:t>
            </a:r>
            <a:r>
              <a:rPr lang="en-US" baseline="-25000" dirty="0">
                <a:latin typeface="+mj-lt"/>
                <a:cs typeface="Times New Roman" panose="02020603050405020304" pitchFamily="18" charset="0"/>
              </a:rPr>
              <a:t>c</a:t>
            </a:r>
            <a:r>
              <a:rPr lang="en-US" dirty="0">
                <a:latin typeface="+mj-lt"/>
                <a:cs typeface="Times New Roman" panose="02020603050405020304" pitchFamily="18" charset="0"/>
              </a:rPr>
              <a:t>)</a:t>
            </a:r>
          </a:p>
        </p:txBody>
      </p:sp>
      <p:sp>
        <p:nvSpPr>
          <p:cNvPr id="7" name="Content Placeholder 2">
            <a:extLst>
              <a:ext uri="{FF2B5EF4-FFF2-40B4-BE49-F238E27FC236}">
                <a16:creationId xmlns:a16="http://schemas.microsoft.com/office/drawing/2014/main" id="{66BA587D-9B81-4A5C-A827-49600776C0B6}"/>
              </a:ext>
            </a:extLst>
          </p:cNvPr>
          <p:cNvSpPr>
            <a:spLocks noGrp="1"/>
          </p:cNvSpPr>
          <p:nvPr>
            <p:ph idx="1"/>
          </p:nvPr>
        </p:nvSpPr>
        <p:spPr>
          <a:xfrm>
            <a:off x="4727645" y="2296355"/>
            <a:ext cx="3244702" cy="1132645"/>
          </a:xfrm>
        </p:spPr>
        <p:txBody>
          <a:bodyPr>
            <a:normAutofit/>
          </a:bodyPr>
          <a:lstStyle/>
          <a:p>
            <a:pPr marL="0" indent="0" algn="ctr">
              <a:buNone/>
            </a:pPr>
            <a:r>
              <a:rPr lang="en-US" sz="1600" dirty="0">
                <a:latin typeface="+mj-lt"/>
                <a:cs typeface="Times New Roman" panose="02020603050405020304" pitchFamily="18" charset="0"/>
              </a:rPr>
              <a:t>Assuming </a:t>
            </a:r>
            <a:r>
              <a:rPr lang="en-US" sz="1600" i="1" dirty="0">
                <a:latin typeface="+mj-lt"/>
                <a:cs typeface="Times New Roman" panose="02020603050405020304" pitchFamily="18" charset="0"/>
              </a:rPr>
              <a:t>S = 100%</a:t>
            </a:r>
          </a:p>
          <a:p>
            <a:pPr marL="0" indent="0" algn="ctr">
              <a:buNone/>
            </a:pPr>
            <a:r>
              <a:rPr lang="en-US" sz="1800" i="1" dirty="0">
                <a:cs typeface="Times New Roman" panose="02020603050405020304" pitchFamily="18" charset="0"/>
              </a:rPr>
              <a:t>e</a:t>
            </a:r>
            <a:r>
              <a:rPr lang="en-US" sz="1800" i="1" baseline="-25000" dirty="0">
                <a:cs typeface="Times New Roman" panose="02020603050405020304" pitchFamily="18" charset="0"/>
              </a:rPr>
              <a:t>0</a:t>
            </a:r>
            <a:r>
              <a:rPr lang="en-US" sz="1800" i="1" dirty="0">
                <a:cs typeface="Times New Roman" panose="02020603050405020304" pitchFamily="18" charset="0"/>
              </a:rPr>
              <a:t>=</a:t>
            </a:r>
            <a:r>
              <a:rPr lang="en-US" sz="1800" i="1" dirty="0" err="1">
                <a:cs typeface="Times New Roman" panose="02020603050405020304" pitchFamily="18" charset="0"/>
              </a:rPr>
              <a:t>G</a:t>
            </a:r>
            <a:r>
              <a:rPr lang="en-US" sz="1800" i="1" baseline="-25000" dirty="0" err="1">
                <a:cs typeface="Times New Roman" panose="02020603050405020304" pitchFamily="18" charset="0"/>
              </a:rPr>
              <a:t>s</a:t>
            </a:r>
            <a:r>
              <a:rPr lang="en-US" sz="1800" i="1" dirty="0" err="1">
                <a:cs typeface="Times New Roman" panose="02020603050405020304" pitchFamily="18" charset="0"/>
              </a:rPr>
              <a:t>w</a:t>
            </a:r>
            <a:endParaRPr lang="en-US" sz="1800" i="1" dirty="0">
              <a:cs typeface="Times New Roman" panose="02020603050405020304" pitchFamily="18" charset="0"/>
            </a:endParaRPr>
          </a:p>
          <a:p>
            <a:pPr marL="0" indent="0" algn="ctr">
              <a:buNone/>
            </a:pPr>
            <a:endParaRPr lang="en-US" sz="1800" i="1" dirty="0">
              <a:latin typeface="+mj-lt"/>
              <a:cs typeface="Times New Roman" panose="02020603050405020304" pitchFamily="18" charset="0"/>
            </a:endParaRPr>
          </a:p>
        </p:txBody>
      </p:sp>
      <p:sp>
        <p:nvSpPr>
          <p:cNvPr id="2" name="Slide Number Placeholder 1">
            <a:extLst>
              <a:ext uri="{FF2B5EF4-FFF2-40B4-BE49-F238E27FC236}">
                <a16:creationId xmlns:a16="http://schemas.microsoft.com/office/drawing/2014/main" id="{D07D9E26-186A-4AA1-98BF-A0CA90C0D68D}"/>
              </a:ext>
            </a:extLst>
          </p:cNvPr>
          <p:cNvSpPr>
            <a:spLocks noGrp="1"/>
          </p:cNvSpPr>
          <p:nvPr>
            <p:ph type="sldNum" sz="quarter" idx="12"/>
          </p:nvPr>
        </p:nvSpPr>
        <p:spPr/>
        <p:txBody>
          <a:bodyPr/>
          <a:lstStyle/>
          <a:p>
            <a:fld id="{C7AE4AFB-FEC0-4F29-909E-DE1E918E075B}" type="slidenum">
              <a:rPr lang="en-US" smtClean="0"/>
              <a:t>40</a:t>
            </a:fld>
            <a:endParaRPr lang="en-US" dirty="0"/>
          </a:p>
        </p:txBody>
      </p:sp>
    </p:spTree>
    <p:extLst>
      <p:ext uri="{BB962C8B-B14F-4D97-AF65-F5344CB8AC3E}">
        <p14:creationId xmlns:p14="http://schemas.microsoft.com/office/powerpoint/2010/main" val="1992201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 calcmode="lin" valueType="num">
                                      <p:cBhvr additive="base">
                                        <p:cTn id="7" dur="500" fill="hold"/>
                                        <p:tgtEl>
                                          <p:spTgt spid="7">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7">
                                            <p:txEl>
                                              <p:pRg st="1" end="1"/>
                                            </p:txEl>
                                          </p:spTgt>
                                        </p:tgtEl>
                                        <p:attrNameLst>
                                          <p:attrName>style.visibility</p:attrName>
                                        </p:attrNameLst>
                                      </p:cBhvr>
                                      <p:to>
                                        <p:strVal val="visible"/>
                                      </p:to>
                                    </p:set>
                                    <p:anim calcmode="lin" valueType="num">
                                      <p:cBhvr additive="base">
                                        <p:cTn id="13" dur="500" fill="hold"/>
                                        <p:tgtEl>
                                          <p:spTgt spid="7">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7">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641703F4-FE09-4F87-A666-2E3567EA8A02}"/>
              </a:ext>
            </a:extLst>
          </p:cNvPr>
          <p:cNvPicPr/>
          <p:nvPr/>
        </p:nvPicPr>
        <p:blipFill>
          <a:blip r:embed="rId3" cstate="print">
            <a:extLst>
              <a:ext uri="{28A0092B-C50C-407E-A947-70E740481C1C}">
                <a14:useLocalDpi xmlns:a14="http://schemas.microsoft.com/office/drawing/2010/main" val="0"/>
              </a:ext>
            </a:extLst>
          </a:blip>
          <a:srcRect/>
          <a:stretch/>
        </p:blipFill>
        <p:spPr bwMode="auto">
          <a:xfrm>
            <a:off x="3219493" y="1596541"/>
            <a:ext cx="5753014" cy="5129152"/>
          </a:xfrm>
          <a:prstGeom prst="rect">
            <a:avLst/>
          </a:prstGeom>
          <a:noFill/>
          <a:ln>
            <a:noFill/>
          </a:ln>
        </p:spPr>
      </p:pic>
      <p:sp>
        <p:nvSpPr>
          <p:cNvPr id="7" name="Title 1">
            <a:extLst>
              <a:ext uri="{FF2B5EF4-FFF2-40B4-BE49-F238E27FC236}">
                <a16:creationId xmlns:a16="http://schemas.microsoft.com/office/drawing/2014/main" id="{6B0BF963-0DDA-4296-AE68-B0056FE8CF29}"/>
              </a:ext>
            </a:extLst>
          </p:cNvPr>
          <p:cNvSpPr txBox="1">
            <a:spLocks/>
          </p:cNvSpPr>
          <p:nvPr/>
        </p:nvSpPr>
        <p:spPr>
          <a:xfrm>
            <a:off x="838200" y="427120"/>
            <a:ext cx="10515600" cy="1018217"/>
          </a:xfrm>
          <a:prstGeom prst="rect">
            <a:avLst/>
          </a:prstGeom>
        </p:spPr>
        <p:txBody>
          <a:bodyPr vert="horz" lIns="91440" tIns="45720" rIns="91440" bIns="45720" rtlCol="0" anchor="b">
            <a:normAutofit/>
          </a:bodyPr>
          <a:lstStyle>
            <a:lvl1pPr algn="l" defTabSz="914377" rtl="0" eaLnBrk="1" latinLnBrk="0" hangingPunct="1">
              <a:lnSpc>
                <a:spcPct val="90000"/>
              </a:lnSpc>
              <a:spcBef>
                <a:spcPct val="0"/>
              </a:spcBef>
              <a:buNone/>
              <a:defRPr sz="3200" kern="1200">
                <a:solidFill>
                  <a:srgbClr val="013F62"/>
                </a:solidFill>
                <a:latin typeface="Arial" panose="020B0604020202020204" pitchFamily="34" charset="0"/>
                <a:ea typeface="+mj-ea"/>
                <a:cs typeface="Arial" panose="020B0604020202020204" pitchFamily="34" charset="0"/>
              </a:defRPr>
            </a:lvl1pPr>
          </a:lstStyle>
          <a:p>
            <a:r>
              <a:rPr lang="en-US" dirty="0">
                <a:latin typeface="+mj-lt"/>
                <a:cs typeface="Times New Roman" panose="02020603050405020304" pitchFamily="18" charset="0"/>
              </a:rPr>
              <a:t>Compression Index (C</a:t>
            </a:r>
            <a:r>
              <a:rPr lang="en-US" baseline="-25000" dirty="0">
                <a:latin typeface="+mj-lt"/>
                <a:cs typeface="Times New Roman" panose="02020603050405020304" pitchFamily="18" charset="0"/>
              </a:rPr>
              <a:t>c</a:t>
            </a:r>
            <a:r>
              <a:rPr lang="en-US" dirty="0">
                <a:latin typeface="+mj-lt"/>
                <a:cs typeface="Times New Roman" panose="02020603050405020304" pitchFamily="18" charset="0"/>
              </a:rPr>
              <a:t>)</a:t>
            </a:r>
          </a:p>
        </p:txBody>
      </p:sp>
      <p:sp>
        <p:nvSpPr>
          <p:cNvPr id="2" name="Slide Number Placeholder 1">
            <a:extLst>
              <a:ext uri="{FF2B5EF4-FFF2-40B4-BE49-F238E27FC236}">
                <a16:creationId xmlns:a16="http://schemas.microsoft.com/office/drawing/2014/main" id="{EC297350-37A7-4EE7-983F-E30BA6C604B5}"/>
              </a:ext>
            </a:extLst>
          </p:cNvPr>
          <p:cNvSpPr>
            <a:spLocks noGrp="1"/>
          </p:cNvSpPr>
          <p:nvPr>
            <p:ph type="sldNum" sz="quarter" idx="12"/>
          </p:nvPr>
        </p:nvSpPr>
        <p:spPr/>
        <p:txBody>
          <a:bodyPr/>
          <a:lstStyle/>
          <a:p>
            <a:fld id="{C7AE4AFB-FEC0-4F29-909E-DE1E918E075B}" type="slidenum">
              <a:rPr lang="en-US" smtClean="0"/>
              <a:t>41</a:t>
            </a:fld>
            <a:endParaRPr lang="en-US" dirty="0"/>
          </a:p>
        </p:txBody>
      </p:sp>
    </p:spTree>
    <p:extLst>
      <p:ext uri="{BB962C8B-B14F-4D97-AF65-F5344CB8AC3E}">
        <p14:creationId xmlns:p14="http://schemas.microsoft.com/office/powerpoint/2010/main" val="93073654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386E68FB-E2DE-4BC4-A492-BCB12352B529}"/>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1153109" y="2098069"/>
            <a:ext cx="4825539" cy="4257996"/>
          </a:xfrm>
          <a:prstGeom prst="rect">
            <a:avLst/>
          </a:prstGeom>
        </p:spPr>
      </p:pic>
      <p:pic>
        <p:nvPicPr>
          <p:cNvPr id="5" name="Picture 4">
            <a:extLst>
              <a:ext uri="{FF2B5EF4-FFF2-40B4-BE49-F238E27FC236}">
                <a16:creationId xmlns:a16="http://schemas.microsoft.com/office/drawing/2014/main" id="{0313A9D7-163C-4747-B765-E3D4564FBF9E}"/>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p:blipFill>
        <p:spPr>
          <a:xfrm>
            <a:off x="6779140" y="2075247"/>
            <a:ext cx="4741250" cy="4303640"/>
          </a:xfrm>
          <a:prstGeom prst="rect">
            <a:avLst/>
          </a:prstGeom>
        </p:spPr>
      </p:pic>
      <p:sp>
        <p:nvSpPr>
          <p:cNvPr id="10" name="Title 1">
            <a:extLst>
              <a:ext uri="{FF2B5EF4-FFF2-40B4-BE49-F238E27FC236}">
                <a16:creationId xmlns:a16="http://schemas.microsoft.com/office/drawing/2014/main" id="{FE8B4422-FAC2-462E-BF23-6645C06525C9}"/>
              </a:ext>
            </a:extLst>
          </p:cNvPr>
          <p:cNvSpPr>
            <a:spLocks noGrp="1"/>
          </p:cNvSpPr>
          <p:nvPr>
            <p:ph type="title"/>
          </p:nvPr>
        </p:nvSpPr>
        <p:spPr/>
        <p:txBody>
          <a:bodyPr/>
          <a:lstStyle/>
          <a:p>
            <a:r>
              <a:rPr lang="en-US" dirty="0">
                <a:latin typeface="+mj-lt"/>
                <a:cs typeface="Times New Roman" panose="02020603050405020304" pitchFamily="18" charset="0"/>
              </a:rPr>
              <a:t>Recompression Index (C</a:t>
            </a:r>
            <a:r>
              <a:rPr lang="en-US" baseline="-25000" dirty="0">
                <a:latin typeface="+mj-lt"/>
                <a:cs typeface="Times New Roman" panose="02020603050405020304" pitchFamily="18" charset="0"/>
              </a:rPr>
              <a:t>c</a:t>
            </a:r>
            <a:r>
              <a:rPr lang="en-US" dirty="0">
                <a:latin typeface="+mj-lt"/>
                <a:cs typeface="Times New Roman" panose="02020603050405020304" pitchFamily="18" charset="0"/>
              </a:rPr>
              <a:t>)</a:t>
            </a:r>
          </a:p>
        </p:txBody>
      </p:sp>
      <p:sp>
        <p:nvSpPr>
          <p:cNvPr id="7" name="Content Placeholder 2">
            <a:extLst>
              <a:ext uri="{FF2B5EF4-FFF2-40B4-BE49-F238E27FC236}">
                <a16:creationId xmlns:a16="http://schemas.microsoft.com/office/drawing/2014/main" id="{72620F67-A6BD-4CAC-84B3-FA504EAFC102}"/>
              </a:ext>
            </a:extLst>
          </p:cNvPr>
          <p:cNvSpPr txBox="1">
            <a:spLocks/>
          </p:cNvSpPr>
          <p:nvPr/>
        </p:nvSpPr>
        <p:spPr bwMode="auto">
          <a:xfrm>
            <a:off x="2880078" y="1554347"/>
            <a:ext cx="1371600" cy="4187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vert="horz" wrap="square" lIns="90488" tIns="44450" rIns="90488" bIns="44450" numCol="1" anchor="t" anchorCtr="0" compatLnSpc="1">
            <a:prstTxWarp prst="textNoShape">
              <a:avLst/>
            </a:prstTxWarp>
          </a:bodyPr>
          <a:lstStyle>
            <a:lvl1pPr marL="342900" indent="-342900" algn="l" rtl="0" eaLnBrk="0" fontAlgn="base" hangingPunct="0">
              <a:spcBef>
                <a:spcPct val="20000"/>
              </a:spcBef>
              <a:spcAft>
                <a:spcPct val="0"/>
              </a:spcAft>
              <a:buClr>
                <a:srgbClr val="840C22"/>
              </a:buClr>
              <a:buSzPct val="100000"/>
              <a:buFont typeface="Wingdings" pitchFamily="2" charset="2"/>
              <a:buChar char="§"/>
              <a:defRPr sz="2200">
                <a:solidFill>
                  <a:schemeClr val="tx1"/>
                </a:solidFill>
                <a:latin typeface="Times New Roman" panose="02020603050405020304" pitchFamily="18" charset="0"/>
                <a:ea typeface="+mn-ea"/>
                <a:cs typeface="Times New Roman" panose="02020603050405020304" pitchFamily="18" charset="0"/>
              </a:defRPr>
            </a:lvl1pPr>
            <a:lvl2pPr marL="742950" indent="-285750" algn="l" rtl="0" eaLnBrk="0" fontAlgn="base" hangingPunct="0">
              <a:spcBef>
                <a:spcPct val="20000"/>
              </a:spcBef>
              <a:spcAft>
                <a:spcPct val="0"/>
              </a:spcAft>
              <a:buClr>
                <a:srgbClr val="840C22"/>
              </a:buClr>
              <a:buSzPct val="100000"/>
              <a:buFont typeface="Times" pitchFamily="18" charset="0"/>
              <a:buChar char="•"/>
              <a:defRPr sz="1800">
                <a:solidFill>
                  <a:schemeClr val="tx1"/>
                </a:solidFill>
                <a:latin typeface="Times New Roman" panose="02020603050405020304" pitchFamily="18" charset="0"/>
                <a:cs typeface="Times New Roman" panose="02020603050405020304" pitchFamily="18" charset="0"/>
              </a:defRPr>
            </a:lvl2pPr>
            <a:lvl3pPr marL="1143000" indent="-228600" algn="l" rtl="0" eaLnBrk="0" fontAlgn="base" hangingPunct="0">
              <a:spcBef>
                <a:spcPct val="20000"/>
              </a:spcBef>
              <a:spcAft>
                <a:spcPct val="0"/>
              </a:spcAft>
              <a:buClr>
                <a:srgbClr val="840C22"/>
              </a:buClr>
              <a:buSzPct val="100000"/>
              <a:buFont typeface="Times" pitchFamily="18" charset="0"/>
              <a:buChar char="•"/>
              <a:defRPr sz="1800">
                <a:solidFill>
                  <a:schemeClr val="tx1"/>
                </a:solidFill>
                <a:latin typeface="Times New Roman" panose="02020603050405020304" pitchFamily="18" charset="0"/>
                <a:cs typeface="Times New Roman" panose="02020603050405020304" pitchFamily="18" charset="0"/>
              </a:defRPr>
            </a:lvl3pPr>
            <a:lvl4pPr marL="1600200" indent="-228600" algn="l" rtl="0" eaLnBrk="0" fontAlgn="base" hangingPunct="0">
              <a:spcBef>
                <a:spcPct val="20000"/>
              </a:spcBef>
              <a:spcAft>
                <a:spcPct val="0"/>
              </a:spcAft>
              <a:buClr>
                <a:srgbClr val="840C22"/>
              </a:buClr>
              <a:buSzPct val="100000"/>
              <a:buFont typeface="Times" pitchFamily="18" charset="0"/>
              <a:buChar char="•"/>
              <a:defRPr sz="1600">
                <a:solidFill>
                  <a:schemeClr val="tx1"/>
                </a:solidFill>
                <a:latin typeface="Times New Roman" panose="02020603050405020304" pitchFamily="18" charset="0"/>
                <a:cs typeface="Times New Roman" panose="02020603050405020304" pitchFamily="18" charset="0"/>
              </a:defRPr>
            </a:lvl4pPr>
            <a:lvl5pPr marL="2057400" indent="-228600" algn="l" rtl="0" eaLnBrk="0" fontAlgn="base" hangingPunct="0">
              <a:spcBef>
                <a:spcPct val="20000"/>
              </a:spcBef>
              <a:spcAft>
                <a:spcPct val="0"/>
              </a:spcAft>
              <a:buClr>
                <a:srgbClr val="840C22"/>
              </a:buClr>
              <a:buSzPct val="100000"/>
              <a:buFont typeface="Times" pitchFamily="18" charset="0"/>
              <a:buChar char="•"/>
              <a:defRPr sz="1400">
                <a:solidFill>
                  <a:schemeClr val="tx1"/>
                </a:solidFill>
                <a:latin typeface="Times New Roman" panose="02020603050405020304" pitchFamily="18" charset="0"/>
                <a:cs typeface="Times New Roman" panose="02020603050405020304" pitchFamily="18" charset="0"/>
              </a:defRPr>
            </a:lvl5pPr>
            <a:lvl6pPr marL="2514600" indent="-228600" algn="l" rtl="0" eaLnBrk="0" fontAlgn="base" hangingPunct="0">
              <a:spcBef>
                <a:spcPct val="20000"/>
              </a:spcBef>
              <a:spcAft>
                <a:spcPct val="0"/>
              </a:spcAft>
              <a:buClr>
                <a:srgbClr val="840C22"/>
              </a:buClr>
              <a:buSzPct val="100000"/>
              <a:buFont typeface="Times"/>
              <a:buChar char="•"/>
              <a:defRPr sz="1600">
                <a:solidFill>
                  <a:schemeClr val="tx1"/>
                </a:solidFill>
                <a:latin typeface="+mn-lt"/>
              </a:defRPr>
            </a:lvl6pPr>
            <a:lvl7pPr marL="2971800" indent="-228600" algn="l" rtl="0" eaLnBrk="0" fontAlgn="base" hangingPunct="0">
              <a:spcBef>
                <a:spcPct val="20000"/>
              </a:spcBef>
              <a:spcAft>
                <a:spcPct val="0"/>
              </a:spcAft>
              <a:buClr>
                <a:srgbClr val="840C22"/>
              </a:buClr>
              <a:buSzPct val="100000"/>
              <a:buFont typeface="Times"/>
              <a:buChar char="•"/>
              <a:defRPr sz="1600">
                <a:solidFill>
                  <a:schemeClr val="tx1"/>
                </a:solidFill>
                <a:latin typeface="+mn-lt"/>
              </a:defRPr>
            </a:lvl7pPr>
            <a:lvl8pPr marL="3429000" indent="-228600" algn="l" rtl="0" eaLnBrk="0" fontAlgn="base" hangingPunct="0">
              <a:spcBef>
                <a:spcPct val="20000"/>
              </a:spcBef>
              <a:spcAft>
                <a:spcPct val="0"/>
              </a:spcAft>
              <a:buClr>
                <a:srgbClr val="840C22"/>
              </a:buClr>
              <a:buSzPct val="100000"/>
              <a:buFont typeface="Times"/>
              <a:buChar char="•"/>
              <a:defRPr sz="1600">
                <a:solidFill>
                  <a:schemeClr val="tx1"/>
                </a:solidFill>
                <a:latin typeface="+mn-lt"/>
              </a:defRPr>
            </a:lvl8pPr>
            <a:lvl9pPr marL="3886200" indent="-228600" algn="l" rtl="0" eaLnBrk="0" fontAlgn="base" hangingPunct="0">
              <a:spcBef>
                <a:spcPct val="20000"/>
              </a:spcBef>
              <a:spcAft>
                <a:spcPct val="0"/>
              </a:spcAft>
              <a:buClr>
                <a:srgbClr val="840C22"/>
              </a:buClr>
              <a:buSzPct val="100000"/>
              <a:buFont typeface="Times"/>
              <a:buChar char="•"/>
              <a:defRPr sz="1600">
                <a:solidFill>
                  <a:schemeClr val="tx1"/>
                </a:solidFill>
                <a:latin typeface="+mn-lt"/>
              </a:defRPr>
            </a:lvl9pPr>
          </a:lstStyle>
          <a:p>
            <a:pPr marL="0" indent="0">
              <a:buNone/>
            </a:pPr>
            <a:r>
              <a:rPr lang="en-US" kern="0" dirty="0">
                <a:latin typeface="+mj-lt"/>
              </a:rPr>
              <a:t>Inorganic</a:t>
            </a:r>
          </a:p>
        </p:txBody>
      </p:sp>
      <p:sp>
        <p:nvSpPr>
          <p:cNvPr id="8" name="Content Placeholder 2">
            <a:extLst>
              <a:ext uri="{FF2B5EF4-FFF2-40B4-BE49-F238E27FC236}">
                <a16:creationId xmlns:a16="http://schemas.microsoft.com/office/drawing/2014/main" id="{14690D7C-D526-4BEA-AF22-7567A48B9FFA}"/>
              </a:ext>
            </a:extLst>
          </p:cNvPr>
          <p:cNvSpPr txBox="1">
            <a:spLocks/>
          </p:cNvSpPr>
          <p:nvPr/>
        </p:nvSpPr>
        <p:spPr bwMode="auto">
          <a:xfrm>
            <a:off x="8626122" y="1554347"/>
            <a:ext cx="1371600" cy="4187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vert="horz" wrap="square" lIns="90488" tIns="44450" rIns="90488" bIns="44450" numCol="1" anchor="t" anchorCtr="0" compatLnSpc="1">
            <a:prstTxWarp prst="textNoShape">
              <a:avLst/>
            </a:prstTxWarp>
          </a:bodyPr>
          <a:lstStyle>
            <a:lvl1pPr marL="342900" indent="-342900" algn="l" rtl="0" eaLnBrk="0" fontAlgn="base" hangingPunct="0">
              <a:spcBef>
                <a:spcPct val="20000"/>
              </a:spcBef>
              <a:spcAft>
                <a:spcPct val="0"/>
              </a:spcAft>
              <a:buClr>
                <a:srgbClr val="840C22"/>
              </a:buClr>
              <a:buSzPct val="100000"/>
              <a:buFont typeface="Wingdings" pitchFamily="2" charset="2"/>
              <a:buChar char="§"/>
              <a:defRPr sz="2200">
                <a:solidFill>
                  <a:schemeClr val="tx1"/>
                </a:solidFill>
                <a:latin typeface="Times New Roman" panose="02020603050405020304" pitchFamily="18" charset="0"/>
                <a:ea typeface="+mn-ea"/>
                <a:cs typeface="Times New Roman" panose="02020603050405020304" pitchFamily="18" charset="0"/>
              </a:defRPr>
            </a:lvl1pPr>
            <a:lvl2pPr marL="742950" indent="-285750" algn="l" rtl="0" eaLnBrk="0" fontAlgn="base" hangingPunct="0">
              <a:spcBef>
                <a:spcPct val="20000"/>
              </a:spcBef>
              <a:spcAft>
                <a:spcPct val="0"/>
              </a:spcAft>
              <a:buClr>
                <a:srgbClr val="840C22"/>
              </a:buClr>
              <a:buSzPct val="100000"/>
              <a:buFont typeface="Times" pitchFamily="18" charset="0"/>
              <a:buChar char="•"/>
              <a:defRPr sz="1800">
                <a:solidFill>
                  <a:schemeClr val="tx1"/>
                </a:solidFill>
                <a:latin typeface="Times New Roman" panose="02020603050405020304" pitchFamily="18" charset="0"/>
                <a:cs typeface="Times New Roman" panose="02020603050405020304" pitchFamily="18" charset="0"/>
              </a:defRPr>
            </a:lvl2pPr>
            <a:lvl3pPr marL="1143000" indent="-228600" algn="l" rtl="0" eaLnBrk="0" fontAlgn="base" hangingPunct="0">
              <a:spcBef>
                <a:spcPct val="20000"/>
              </a:spcBef>
              <a:spcAft>
                <a:spcPct val="0"/>
              </a:spcAft>
              <a:buClr>
                <a:srgbClr val="840C22"/>
              </a:buClr>
              <a:buSzPct val="100000"/>
              <a:buFont typeface="Times" pitchFamily="18" charset="0"/>
              <a:buChar char="•"/>
              <a:defRPr sz="1800">
                <a:solidFill>
                  <a:schemeClr val="tx1"/>
                </a:solidFill>
                <a:latin typeface="Times New Roman" panose="02020603050405020304" pitchFamily="18" charset="0"/>
                <a:cs typeface="Times New Roman" panose="02020603050405020304" pitchFamily="18" charset="0"/>
              </a:defRPr>
            </a:lvl3pPr>
            <a:lvl4pPr marL="1600200" indent="-228600" algn="l" rtl="0" eaLnBrk="0" fontAlgn="base" hangingPunct="0">
              <a:spcBef>
                <a:spcPct val="20000"/>
              </a:spcBef>
              <a:spcAft>
                <a:spcPct val="0"/>
              </a:spcAft>
              <a:buClr>
                <a:srgbClr val="840C22"/>
              </a:buClr>
              <a:buSzPct val="100000"/>
              <a:buFont typeface="Times" pitchFamily="18" charset="0"/>
              <a:buChar char="•"/>
              <a:defRPr sz="1600">
                <a:solidFill>
                  <a:schemeClr val="tx1"/>
                </a:solidFill>
                <a:latin typeface="Times New Roman" panose="02020603050405020304" pitchFamily="18" charset="0"/>
                <a:cs typeface="Times New Roman" panose="02020603050405020304" pitchFamily="18" charset="0"/>
              </a:defRPr>
            </a:lvl4pPr>
            <a:lvl5pPr marL="2057400" indent="-228600" algn="l" rtl="0" eaLnBrk="0" fontAlgn="base" hangingPunct="0">
              <a:spcBef>
                <a:spcPct val="20000"/>
              </a:spcBef>
              <a:spcAft>
                <a:spcPct val="0"/>
              </a:spcAft>
              <a:buClr>
                <a:srgbClr val="840C22"/>
              </a:buClr>
              <a:buSzPct val="100000"/>
              <a:buFont typeface="Times" pitchFamily="18" charset="0"/>
              <a:buChar char="•"/>
              <a:defRPr sz="1400">
                <a:solidFill>
                  <a:schemeClr val="tx1"/>
                </a:solidFill>
                <a:latin typeface="Times New Roman" panose="02020603050405020304" pitchFamily="18" charset="0"/>
                <a:cs typeface="Times New Roman" panose="02020603050405020304" pitchFamily="18" charset="0"/>
              </a:defRPr>
            </a:lvl5pPr>
            <a:lvl6pPr marL="2514600" indent="-228600" algn="l" rtl="0" eaLnBrk="0" fontAlgn="base" hangingPunct="0">
              <a:spcBef>
                <a:spcPct val="20000"/>
              </a:spcBef>
              <a:spcAft>
                <a:spcPct val="0"/>
              </a:spcAft>
              <a:buClr>
                <a:srgbClr val="840C22"/>
              </a:buClr>
              <a:buSzPct val="100000"/>
              <a:buFont typeface="Times"/>
              <a:buChar char="•"/>
              <a:defRPr sz="1600">
                <a:solidFill>
                  <a:schemeClr val="tx1"/>
                </a:solidFill>
                <a:latin typeface="+mn-lt"/>
              </a:defRPr>
            </a:lvl6pPr>
            <a:lvl7pPr marL="2971800" indent="-228600" algn="l" rtl="0" eaLnBrk="0" fontAlgn="base" hangingPunct="0">
              <a:spcBef>
                <a:spcPct val="20000"/>
              </a:spcBef>
              <a:spcAft>
                <a:spcPct val="0"/>
              </a:spcAft>
              <a:buClr>
                <a:srgbClr val="840C22"/>
              </a:buClr>
              <a:buSzPct val="100000"/>
              <a:buFont typeface="Times"/>
              <a:buChar char="•"/>
              <a:defRPr sz="1600">
                <a:solidFill>
                  <a:schemeClr val="tx1"/>
                </a:solidFill>
                <a:latin typeface="+mn-lt"/>
              </a:defRPr>
            </a:lvl7pPr>
            <a:lvl8pPr marL="3429000" indent="-228600" algn="l" rtl="0" eaLnBrk="0" fontAlgn="base" hangingPunct="0">
              <a:spcBef>
                <a:spcPct val="20000"/>
              </a:spcBef>
              <a:spcAft>
                <a:spcPct val="0"/>
              </a:spcAft>
              <a:buClr>
                <a:srgbClr val="840C22"/>
              </a:buClr>
              <a:buSzPct val="100000"/>
              <a:buFont typeface="Times"/>
              <a:buChar char="•"/>
              <a:defRPr sz="1600">
                <a:solidFill>
                  <a:schemeClr val="tx1"/>
                </a:solidFill>
                <a:latin typeface="+mn-lt"/>
              </a:defRPr>
            </a:lvl8pPr>
            <a:lvl9pPr marL="3886200" indent="-228600" algn="l" rtl="0" eaLnBrk="0" fontAlgn="base" hangingPunct="0">
              <a:spcBef>
                <a:spcPct val="20000"/>
              </a:spcBef>
              <a:spcAft>
                <a:spcPct val="0"/>
              </a:spcAft>
              <a:buClr>
                <a:srgbClr val="840C22"/>
              </a:buClr>
              <a:buSzPct val="100000"/>
              <a:buFont typeface="Times"/>
              <a:buChar char="•"/>
              <a:defRPr sz="1600">
                <a:solidFill>
                  <a:schemeClr val="tx1"/>
                </a:solidFill>
                <a:latin typeface="+mn-lt"/>
              </a:defRPr>
            </a:lvl9pPr>
          </a:lstStyle>
          <a:p>
            <a:pPr marL="0" indent="0" algn="ctr">
              <a:buNone/>
            </a:pPr>
            <a:r>
              <a:rPr lang="en-US" kern="0" dirty="0">
                <a:latin typeface="+mj-lt"/>
              </a:rPr>
              <a:t>Organic</a:t>
            </a:r>
          </a:p>
        </p:txBody>
      </p:sp>
      <p:sp>
        <p:nvSpPr>
          <p:cNvPr id="2" name="Slide Number Placeholder 1">
            <a:extLst>
              <a:ext uri="{FF2B5EF4-FFF2-40B4-BE49-F238E27FC236}">
                <a16:creationId xmlns:a16="http://schemas.microsoft.com/office/drawing/2014/main" id="{4A638571-C2B9-470A-9A21-14517D6AC97F}"/>
              </a:ext>
            </a:extLst>
          </p:cNvPr>
          <p:cNvSpPr>
            <a:spLocks noGrp="1"/>
          </p:cNvSpPr>
          <p:nvPr>
            <p:ph type="sldNum" sz="quarter" idx="12"/>
          </p:nvPr>
        </p:nvSpPr>
        <p:spPr/>
        <p:txBody>
          <a:bodyPr/>
          <a:lstStyle/>
          <a:p>
            <a:fld id="{C7AE4AFB-FEC0-4F29-909E-DE1E918E075B}" type="slidenum">
              <a:rPr lang="en-US" smtClean="0"/>
              <a:t>42</a:t>
            </a:fld>
            <a:endParaRPr lang="en-US"/>
          </a:p>
        </p:txBody>
      </p:sp>
    </p:spTree>
    <p:extLst>
      <p:ext uri="{BB962C8B-B14F-4D97-AF65-F5344CB8AC3E}">
        <p14:creationId xmlns:p14="http://schemas.microsoft.com/office/powerpoint/2010/main" val="358016629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386E68FB-E2DE-4BC4-A492-BCB12352B529}"/>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1238169" y="2334584"/>
            <a:ext cx="4825539" cy="4017883"/>
          </a:xfrm>
          <a:prstGeom prst="rect">
            <a:avLst/>
          </a:prstGeom>
        </p:spPr>
      </p:pic>
      <p:pic>
        <p:nvPicPr>
          <p:cNvPr id="5" name="Picture 4">
            <a:extLst>
              <a:ext uri="{FF2B5EF4-FFF2-40B4-BE49-F238E27FC236}">
                <a16:creationId xmlns:a16="http://schemas.microsoft.com/office/drawing/2014/main" id="{0313A9D7-163C-4747-B765-E3D4564FBF9E}"/>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p:blipFill>
        <p:spPr>
          <a:xfrm>
            <a:off x="6800405" y="2383658"/>
            <a:ext cx="4741250" cy="4029194"/>
          </a:xfrm>
          <a:prstGeom prst="rect">
            <a:avLst/>
          </a:prstGeom>
        </p:spPr>
      </p:pic>
      <p:sp>
        <p:nvSpPr>
          <p:cNvPr id="10" name="Title 1">
            <a:extLst>
              <a:ext uri="{FF2B5EF4-FFF2-40B4-BE49-F238E27FC236}">
                <a16:creationId xmlns:a16="http://schemas.microsoft.com/office/drawing/2014/main" id="{FE8B4422-FAC2-462E-BF23-6645C06525C9}"/>
              </a:ext>
            </a:extLst>
          </p:cNvPr>
          <p:cNvSpPr>
            <a:spLocks noGrp="1"/>
          </p:cNvSpPr>
          <p:nvPr>
            <p:ph type="title"/>
          </p:nvPr>
        </p:nvSpPr>
        <p:spPr/>
        <p:txBody>
          <a:bodyPr/>
          <a:lstStyle/>
          <a:p>
            <a:r>
              <a:rPr lang="en-US" dirty="0">
                <a:latin typeface="+mj-lt"/>
                <a:cs typeface="Times New Roman" panose="02020603050405020304" pitchFamily="18" charset="0"/>
              </a:rPr>
              <a:t>Coefficient of Consolidation (c</a:t>
            </a:r>
            <a:r>
              <a:rPr lang="en-US" baseline="-25000" dirty="0">
                <a:latin typeface="+mj-lt"/>
                <a:cs typeface="Times New Roman" panose="02020603050405020304" pitchFamily="18" charset="0"/>
              </a:rPr>
              <a:t>v</a:t>
            </a:r>
            <a:r>
              <a:rPr lang="en-US" dirty="0">
                <a:latin typeface="+mj-lt"/>
                <a:cs typeface="Times New Roman" panose="02020603050405020304" pitchFamily="18" charset="0"/>
              </a:rPr>
              <a:t>)</a:t>
            </a:r>
          </a:p>
        </p:txBody>
      </p:sp>
      <p:sp>
        <p:nvSpPr>
          <p:cNvPr id="7" name="Content Placeholder 2">
            <a:extLst>
              <a:ext uri="{FF2B5EF4-FFF2-40B4-BE49-F238E27FC236}">
                <a16:creationId xmlns:a16="http://schemas.microsoft.com/office/drawing/2014/main" id="{C3429A16-6F98-43CC-BA30-28D900B42146}"/>
              </a:ext>
            </a:extLst>
          </p:cNvPr>
          <p:cNvSpPr txBox="1">
            <a:spLocks/>
          </p:cNvSpPr>
          <p:nvPr/>
        </p:nvSpPr>
        <p:spPr bwMode="auto">
          <a:xfrm>
            <a:off x="2703443" y="1650738"/>
            <a:ext cx="2196547" cy="4187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vert="horz" wrap="square" lIns="90488" tIns="44450" rIns="90488" bIns="44450" numCol="1" anchor="t" anchorCtr="0" compatLnSpc="1">
            <a:prstTxWarp prst="textNoShape">
              <a:avLst/>
            </a:prstTxWarp>
          </a:bodyPr>
          <a:lstStyle>
            <a:lvl1pPr marL="342900" indent="-342900" algn="l" rtl="0" eaLnBrk="0" fontAlgn="base" hangingPunct="0">
              <a:spcBef>
                <a:spcPct val="20000"/>
              </a:spcBef>
              <a:spcAft>
                <a:spcPct val="0"/>
              </a:spcAft>
              <a:buClr>
                <a:srgbClr val="840C22"/>
              </a:buClr>
              <a:buSzPct val="100000"/>
              <a:buFont typeface="Wingdings" pitchFamily="2" charset="2"/>
              <a:buChar char="§"/>
              <a:defRPr sz="2200">
                <a:solidFill>
                  <a:schemeClr val="tx1"/>
                </a:solidFill>
                <a:latin typeface="Times New Roman" panose="02020603050405020304" pitchFamily="18" charset="0"/>
                <a:ea typeface="+mn-ea"/>
                <a:cs typeface="Times New Roman" panose="02020603050405020304" pitchFamily="18" charset="0"/>
              </a:defRPr>
            </a:lvl1pPr>
            <a:lvl2pPr marL="742950" indent="-285750" algn="l" rtl="0" eaLnBrk="0" fontAlgn="base" hangingPunct="0">
              <a:spcBef>
                <a:spcPct val="20000"/>
              </a:spcBef>
              <a:spcAft>
                <a:spcPct val="0"/>
              </a:spcAft>
              <a:buClr>
                <a:srgbClr val="840C22"/>
              </a:buClr>
              <a:buSzPct val="100000"/>
              <a:buFont typeface="Times" pitchFamily="18" charset="0"/>
              <a:buChar char="•"/>
              <a:defRPr sz="1800">
                <a:solidFill>
                  <a:schemeClr val="tx1"/>
                </a:solidFill>
                <a:latin typeface="Times New Roman" panose="02020603050405020304" pitchFamily="18" charset="0"/>
                <a:cs typeface="Times New Roman" panose="02020603050405020304" pitchFamily="18" charset="0"/>
              </a:defRPr>
            </a:lvl2pPr>
            <a:lvl3pPr marL="1143000" indent="-228600" algn="l" rtl="0" eaLnBrk="0" fontAlgn="base" hangingPunct="0">
              <a:spcBef>
                <a:spcPct val="20000"/>
              </a:spcBef>
              <a:spcAft>
                <a:spcPct val="0"/>
              </a:spcAft>
              <a:buClr>
                <a:srgbClr val="840C22"/>
              </a:buClr>
              <a:buSzPct val="100000"/>
              <a:buFont typeface="Times" pitchFamily="18" charset="0"/>
              <a:buChar char="•"/>
              <a:defRPr sz="1800">
                <a:solidFill>
                  <a:schemeClr val="tx1"/>
                </a:solidFill>
                <a:latin typeface="Times New Roman" panose="02020603050405020304" pitchFamily="18" charset="0"/>
                <a:cs typeface="Times New Roman" panose="02020603050405020304" pitchFamily="18" charset="0"/>
              </a:defRPr>
            </a:lvl3pPr>
            <a:lvl4pPr marL="1600200" indent="-228600" algn="l" rtl="0" eaLnBrk="0" fontAlgn="base" hangingPunct="0">
              <a:spcBef>
                <a:spcPct val="20000"/>
              </a:spcBef>
              <a:spcAft>
                <a:spcPct val="0"/>
              </a:spcAft>
              <a:buClr>
                <a:srgbClr val="840C22"/>
              </a:buClr>
              <a:buSzPct val="100000"/>
              <a:buFont typeface="Times" pitchFamily="18" charset="0"/>
              <a:buChar char="•"/>
              <a:defRPr sz="1600">
                <a:solidFill>
                  <a:schemeClr val="tx1"/>
                </a:solidFill>
                <a:latin typeface="Times New Roman" panose="02020603050405020304" pitchFamily="18" charset="0"/>
                <a:cs typeface="Times New Roman" panose="02020603050405020304" pitchFamily="18" charset="0"/>
              </a:defRPr>
            </a:lvl4pPr>
            <a:lvl5pPr marL="2057400" indent="-228600" algn="l" rtl="0" eaLnBrk="0" fontAlgn="base" hangingPunct="0">
              <a:spcBef>
                <a:spcPct val="20000"/>
              </a:spcBef>
              <a:spcAft>
                <a:spcPct val="0"/>
              </a:spcAft>
              <a:buClr>
                <a:srgbClr val="840C22"/>
              </a:buClr>
              <a:buSzPct val="100000"/>
              <a:buFont typeface="Times" pitchFamily="18" charset="0"/>
              <a:buChar char="•"/>
              <a:defRPr sz="1400">
                <a:solidFill>
                  <a:schemeClr val="tx1"/>
                </a:solidFill>
                <a:latin typeface="Times New Roman" panose="02020603050405020304" pitchFamily="18" charset="0"/>
                <a:cs typeface="Times New Roman" panose="02020603050405020304" pitchFamily="18" charset="0"/>
              </a:defRPr>
            </a:lvl5pPr>
            <a:lvl6pPr marL="2514600" indent="-228600" algn="l" rtl="0" eaLnBrk="0" fontAlgn="base" hangingPunct="0">
              <a:spcBef>
                <a:spcPct val="20000"/>
              </a:spcBef>
              <a:spcAft>
                <a:spcPct val="0"/>
              </a:spcAft>
              <a:buClr>
                <a:srgbClr val="840C22"/>
              </a:buClr>
              <a:buSzPct val="100000"/>
              <a:buFont typeface="Times"/>
              <a:buChar char="•"/>
              <a:defRPr sz="1600">
                <a:solidFill>
                  <a:schemeClr val="tx1"/>
                </a:solidFill>
                <a:latin typeface="+mn-lt"/>
              </a:defRPr>
            </a:lvl6pPr>
            <a:lvl7pPr marL="2971800" indent="-228600" algn="l" rtl="0" eaLnBrk="0" fontAlgn="base" hangingPunct="0">
              <a:spcBef>
                <a:spcPct val="20000"/>
              </a:spcBef>
              <a:spcAft>
                <a:spcPct val="0"/>
              </a:spcAft>
              <a:buClr>
                <a:srgbClr val="840C22"/>
              </a:buClr>
              <a:buSzPct val="100000"/>
              <a:buFont typeface="Times"/>
              <a:buChar char="•"/>
              <a:defRPr sz="1600">
                <a:solidFill>
                  <a:schemeClr val="tx1"/>
                </a:solidFill>
                <a:latin typeface="+mn-lt"/>
              </a:defRPr>
            </a:lvl7pPr>
            <a:lvl8pPr marL="3429000" indent="-228600" algn="l" rtl="0" eaLnBrk="0" fontAlgn="base" hangingPunct="0">
              <a:spcBef>
                <a:spcPct val="20000"/>
              </a:spcBef>
              <a:spcAft>
                <a:spcPct val="0"/>
              </a:spcAft>
              <a:buClr>
                <a:srgbClr val="840C22"/>
              </a:buClr>
              <a:buSzPct val="100000"/>
              <a:buFont typeface="Times"/>
              <a:buChar char="•"/>
              <a:defRPr sz="1600">
                <a:solidFill>
                  <a:schemeClr val="tx1"/>
                </a:solidFill>
                <a:latin typeface="+mn-lt"/>
              </a:defRPr>
            </a:lvl8pPr>
            <a:lvl9pPr marL="3886200" indent="-228600" algn="l" rtl="0" eaLnBrk="0" fontAlgn="base" hangingPunct="0">
              <a:spcBef>
                <a:spcPct val="20000"/>
              </a:spcBef>
              <a:spcAft>
                <a:spcPct val="0"/>
              </a:spcAft>
              <a:buClr>
                <a:srgbClr val="840C22"/>
              </a:buClr>
              <a:buSzPct val="100000"/>
              <a:buFont typeface="Times"/>
              <a:buChar char="•"/>
              <a:defRPr sz="1600">
                <a:solidFill>
                  <a:schemeClr val="tx1"/>
                </a:solidFill>
                <a:latin typeface="+mn-lt"/>
              </a:defRPr>
            </a:lvl9pPr>
          </a:lstStyle>
          <a:p>
            <a:pPr marL="0" indent="0">
              <a:buNone/>
            </a:pPr>
            <a:r>
              <a:rPr lang="en-US" kern="0" dirty="0">
                <a:latin typeface="+mj-lt"/>
              </a:rPr>
              <a:t>Recompression</a:t>
            </a:r>
          </a:p>
        </p:txBody>
      </p:sp>
      <p:sp>
        <p:nvSpPr>
          <p:cNvPr id="8" name="Content Placeholder 2">
            <a:extLst>
              <a:ext uri="{FF2B5EF4-FFF2-40B4-BE49-F238E27FC236}">
                <a16:creationId xmlns:a16="http://schemas.microsoft.com/office/drawing/2014/main" id="{8972C35E-827D-4A8B-A144-1C9C4CF1E3FC}"/>
              </a:ext>
            </a:extLst>
          </p:cNvPr>
          <p:cNvSpPr txBox="1">
            <a:spLocks/>
          </p:cNvSpPr>
          <p:nvPr/>
        </p:nvSpPr>
        <p:spPr bwMode="auto">
          <a:xfrm>
            <a:off x="7663070" y="1763738"/>
            <a:ext cx="3200400" cy="4187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vert="horz" wrap="square" lIns="90488" tIns="44450" rIns="90488" bIns="44450" numCol="1" anchor="t" anchorCtr="0" compatLnSpc="1">
            <a:prstTxWarp prst="textNoShape">
              <a:avLst/>
            </a:prstTxWarp>
          </a:bodyPr>
          <a:lstStyle>
            <a:lvl1pPr marL="342900" indent="-342900" algn="l" rtl="0" eaLnBrk="0" fontAlgn="base" hangingPunct="0">
              <a:spcBef>
                <a:spcPct val="20000"/>
              </a:spcBef>
              <a:spcAft>
                <a:spcPct val="0"/>
              </a:spcAft>
              <a:buClr>
                <a:srgbClr val="840C22"/>
              </a:buClr>
              <a:buSzPct val="100000"/>
              <a:buFont typeface="Wingdings" pitchFamily="2" charset="2"/>
              <a:buChar char="§"/>
              <a:defRPr sz="2200">
                <a:solidFill>
                  <a:schemeClr val="tx1"/>
                </a:solidFill>
                <a:latin typeface="Times New Roman" panose="02020603050405020304" pitchFamily="18" charset="0"/>
                <a:ea typeface="+mn-ea"/>
                <a:cs typeface="Times New Roman" panose="02020603050405020304" pitchFamily="18" charset="0"/>
              </a:defRPr>
            </a:lvl1pPr>
            <a:lvl2pPr marL="742950" indent="-285750" algn="l" rtl="0" eaLnBrk="0" fontAlgn="base" hangingPunct="0">
              <a:spcBef>
                <a:spcPct val="20000"/>
              </a:spcBef>
              <a:spcAft>
                <a:spcPct val="0"/>
              </a:spcAft>
              <a:buClr>
                <a:srgbClr val="840C22"/>
              </a:buClr>
              <a:buSzPct val="100000"/>
              <a:buFont typeface="Times" pitchFamily="18" charset="0"/>
              <a:buChar char="•"/>
              <a:defRPr sz="1800">
                <a:solidFill>
                  <a:schemeClr val="tx1"/>
                </a:solidFill>
                <a:latin typeface="Times New Roman" panose="02020603050405020304" pitchFamily="18" charset="0"/>
                <a:cs typeface="Times New Roman" panose="02020603050405020304" pitchFamily="18" charset="0"/>
              </a:defRPr>
            </a:lvl2pPr>
            <a:lvl3pPr marL="1143000" indent="-228600" algn="l" rtl="0" eaLnBrk="0" fontAlgn="base" hangingPunct="0">
              <a:spcBef>
                <a:spcPct val="20000"/>
              </a:spcBef>
              <a:spcAft>
                <a:spcPct val="0"/>
              </a:spcAft>
              <a:buClr>
                <a:srgbClr val="840C22"/>
              </a:buClr>
              <a:buSzPct val="100000"/>
              <a:buFont typeface="Times" pitchFamily="18" charset="0"/>
              <a:buChar char="•"/>
              <a:defRPr sz="1800">
                <a:solidFill>
                  <a:schemeClr val="tx1"/>
                </a:solidFill>
                <a:latin typeface="Times New Roman" panose="02020603050405020304" pitchFamily="18" charset="0"/>
                <a:cs typeface="Times New Roman" panose="02020603050405020304" pitchFamily="18" charset="0"/>
              </a:defRPr>
            </a:lvl3pPr>
            <a:lvl4pPr marL="1600200" indent="-228600" algn="l" rtl="0" eaLnBrk="0" fontAlgn="base" hangingPunct="0">
              <a:spcBef>
                <a:spcPct val="20000"/>
              </a:spcBef>
              <a:spcAft>
                <a:spcPct val="0"/>
              </a:spcAft>
              <a:buClr>
                <a:srgbClr val="840C22"/>
              </a:buClr>
              <a:buSzPct val="100000"/>
              <a:buFont typeface="Times" pitchFamily="18" charset="0"/>
              <a:buChar char="•"/>
              <a:defRPr sz="1600">
                <a:solidFill>
                  <a:schemeClr val="tx1"/>
                </a:solidFill>
                <a:latin typeface="Times New Roman" panose="02020603050405020304" pitchFamily="18" charset="0"/>
                <a:cs typeface="Times New Roman" panose="02020603050405020304" pitchFamily="18" charset="0"/>
              </a:defRPr>
            </a:lvl4pPr>
            <a:lvl5pPr marL="2057400" indent="-228600" algn="l" rtl="0" eaLnBrk="0" fontAlgn="base" hangingPunct="0">
              <a:spcBef>
                <a:spcPct val="20000"/>
              </a:spcBef>
              <a:spcAft>
                <a:spcPct val="0"/>
              </a:spcAft>
              <a:buClr>
                <a:srgbClr val="840C22"/>
              </a:buClr>
              <a:buSzPct val="100000"/>
              <a:buFont typeface="Times" pitchFamily="18" charset="0"/>
              <a:buChar char="•"/>
              <a:defRPr sz="1400">
                <a:solidFill>
                  <a:schemeClr val="tx1"/>
                </a:solidFill>
                <a:latin typeface="Times New Roman" panose="02020603050405020304" pitchFamily="18" charset="0"/>
                <a:cs typeface="Times New Roman" panose="02020603050405020304" pitchFamily="18" charset="0"/>
              </a:defRPr>
            </a:lvl5pPr>
            <a:lvl6pPr marL="2514600" indent="-228600" algn="l" rtl="0" eaLnBrk="0" fontAlgn="base" hangingPunct="0">
              <a:spcBef>
                <a:spcPct val="20000"/>
              </a:spcBef>
              <a:spcAft>
                <a:spcPct val="0"/>
              </a:spcAft>
              <a:buClr>
                <a:srgbClr val="840C22"/>
              </a:buClr>
              <a:buSzPct val="100000"/>
              <a:buFont typeface="Times"/>
              <a:buChar char="•"/>
              <a:defRPr sz="1600">
                <a:solidFill>
                  <a:schemeClr val="tx1"/>
                </a:solidFill>
                <a:latin typeface="+mn-lt"/>
              </a:defRPr>
            </a:lvl6pPr>
            <a:lvl7pPr marL="2971800" indent="-228600" algn="l" rtl="0" eaLnBrk="0" fontAlgn="base" hangingPunct="0">
              <a:spcBef>
                <a:spcPct val="20000"/>
              </a:spcBef>
              <a:spcAft>
                <a:spcPct val="0"/>
              </a:spcAft>
              <a:buClr>
                <a:srgbClr val="840C22"/>
              </a:buClr>
              <a:buSzPct val="100000"/>
              <a:buFont typeface="Times"/>
              <a:buChar char="•"/>
              <a:defRPr sz="1600">
                <a:solidFill>
                  <a:schemeClr val="tx1"/>
                </a:solidFill>
                <a:latin typeface="+mn-lt"/>
              </a:defRPr>
            </a:lvl7pPr>
            <a:lvl8pPr marL="3429000" indent="-228600" algn="l" rtl="0" eaLnBrk="0" fontAlgn="base" hangingPunct="0">
              <a:spcBef>
                <a:spcPct val="20000"/>
              </a:spcBef>
              <a:spcAft>
                <a:spcPct val="0"/>
              </a:spcAft>
              <a:buClr>
                <a:srgbClr val="840C22"/>
              </a:buClr>
              <a:buSzPct val="100000"/>
              <a:buFont typeface="Times"/>
              <a:buChar char="•"/>
              <a:defRPr sz="1600">
                <a:solidFill>
                  <a:schemeClr val="tx1"/>
                </a:solidFill>
                <a:latin typeface="+mn-lt"/>
              </a:defRPr>
            </a:lvl8pPr>
            <a:lvl9pPr marL="3886200" indent="-228600" algn="l" rtl="0" eaLnBrk="0" fontAlgn="base" hangingPunct="0">
              <a:spcBef>
                <a:spcPct val="20000"/>
              </a:spcBef>
              <a:spcAft>
                <a:spcPct val="0"/>
              </a:spcAft>
              <a:buClr>
                <a:srgbClr val="840C22"/>
              </a:buClr>
              <a:buSzPct val="100000"/>
              <a:buFont typeface="Times"/>
              <a:buChar char="•"/>
              <a:defRPr sz="1600">
                <a:solidFill>
                  <a:schemeClr val="tx1"/>
                </a:solidFill>
                <a:latin typeface="+mn-lt"/>
              </a:defRPr>
            </a:lvl9pPr>
          </a:lstStyle>
          <a:p>
            <a:pPr marL="0" indent="0" algn="ctr">
              <a:buNone/>
            </a:pPr>
            <a:r>
              <a:rPr lang="en-US" kern="0" dirty="0">
                <a:latin typeface="+mj-lt"/>
              </a:rPr>
              <a:t>Virgin Compression</a:t>
            </a:r>
          </a:p>
        </p:txBody>
      </p:sp>
      <p:sp>
        <p:nvSpPr>
          <p:cNvPr id="2" name="Slide Number Placeholder 1">
            <a:extLst>
              <a:ext uri="{FF2B5EF4-FFF2-40B4-BE49-F238E27FC236}">
                <a16:creationId xmlns:a16="http://schemas.microsoft.com/office/drawing/2014/main" id="{C67BC176-DCDA-49D1-A013-F7F386584C40}"/>
              </a:ext>
            </a:extLst>
          </p:cNvPr>
          <p:cNvSpPr>
            <a:spLocks noGrp="1"/>
          </p:cNvSpPr>
          <p:nvPr>
            <p:ph type="sldNum" sz="quarter" idx="12"/>
          </p:nvPr>
        </p:nvSpPr>
        <p:spPr/>
        <p:txBody>
          <a:bodyPr/>
          <a:lstStyle/>
          <a:p>
            <a:fld id="{C7AE4AFB-FEC0-4F29-909E-DE1E918E075B}" type="slidenum">
              <a:rPr lang="en-US" smtClean="0"/>
              <a:t>43</a:t>
            </a:fld>
            <a:endParaRPr lang="en-US"/>
          </a:p>
        </p:txBody>
      </p:sp>
    </p:spTree>
    <p:extLst>
      <p:ext uri="{BB962C8B-B14F-4D97-AF65-F5344CB8AC3E}">
        <p14:creationId xmlns:p14="http://schemas.microsoft.com/office/powerpoint/2010/main" val="987754095"/>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386E68FB-E2DE-4BC4-A492-BCB12352B529}"/>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1174373" y="2280604"/>
            <a:ext cx="4825539" cy="4125842"/>
          </a:xfrm>
          <a:prstGeom prst="rect">
            <a:avLst/>
          </a:prstGeom>
        </p:spPr>
      </p:pic>
      <p:pic>
        <p:nvPicPr>
          <p:cNvPr id="5" name="Picture 4">
            <a:extLst>
              <a:ext uri="{FF2B5EF4-FFF2-40B4-BE49-F238E27FC236}">
                <a16:creationId xmlns:a16="http://schemas.microsoft.com/office/drawing/2014/main" id="{0313A9D7-163C-4747-B765-E3D4564FBF9E}"/>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p:blipFill>
        <p:spPr>
          <a:xfrm>
            <a:off x="6612549" y="2343880"/>
            <a:ext cx="4790645" cy="4062566"/>
          </a:xfrm>
          <a:prstGeom prst="rect">
            <a:avLst/>
          </a:prstGeom>
        </p:spPr>
      </p:pic>
      <p:sp>
        <p:nvSpPr>
          <p:cNvPr id="10" name="Title 1">
            <a:extLst>
              <a:ext uri="{FF2B5EF4-FFF2-40B4-BE49-F238E27FC236}">
                <a16:creationId xmlns:a16="http://schemas.microsoft.com/office/drawing/2014/main" id="{FE8B4422-FAC2-462E-BF23-6645C06525C9}"/>
              </a:ext>
            </a:extLst>
          </p:cNvPr>
          <p:cNvSpPr>
            <a:spLocks noGrp="1"/>
          </p:cNvSpPr>
          <p:nvPr>
            <p:ph type="title"/>
          </p:nvPr>
        </p:nvSpPr>
        <p:spPr/>
        <p:txBody>
          <a:bodyPr/>
          <a:lstStyle/>
          <a:p>
            <a:r>
              <a:rPr lang="en-US" dirty="0">
                <a:latin typeface="+mj-lt"/>
                <a:cs typeface="Times New Roman" panose="02020603050405020304" pitchFamily="18" charset="0"/>
              </a:rPr>
              <a:t>Coefficient of Consolidation (c</a:t>
            </a:r>
            <a:r>
              <a:rPr lang="en-US" baseline="-25000" dirty="0">
                <a:latin typeface="+mj-lt"/>
                <a:cs typeface="Times New Roman" panose="02020603050405020304" pitchFamily="18" charset="0"/>
              </a:rPr>
              <a:t>v</a:t>
            </a:r>
            <a:r>
              <a:rPr lang="en-US" dirty="0">
                <a:latin typeface="+mj-lt"/>
                <a:cs typeface="Times New Roman" panose="02020603050405020304" pitchFamily="18" charset="0"/>
              </a:rPr>
              <a:t>) at 5</a:t>
            </a:r>
            <a:r>
              <a:rPr lang="en-US" dirty="0">
                <a:latin typeface="+mj-lt"/>
                <a:cs typeface="Times New Roman" panose="02020603050405020304" pitchFamily="18" charset="0"/>
                <a:sym typeface="Symbol" panose="05050102010706020507" pitchFamily="18" charset="2"/>
              </a:rPr>
              <a:t></a:t>
            </a:r>
            <a:r>
              <a:rPr lang="en-US" dirty="0">
                <a:latin typeface="+mj-lt"/>
                <a:cs typeface="Times New Roman" panose="02020603050405020304" pitchFamily="18" charset="0"/>
              </a:rPr>
              <a:t>’</a:t>
            </a:r>
            <a:r>
              <a:rPr lang="en-US" baseline="-25000" dirty="0">
                <a:latin typeface="+mj-lt"/>
                <a:cs typeface="Times New Roman" panose="02020603050405020304" pitchFamily="18" charset="0"/>
              </a:rPr>
              <a:t>p</a:t>
            </a:r>
          </a:p>
        </p:txBody>
      </p:sp>
      <p:sp>
        <p:nvSpPr>
          <p:cNvPr id="7" name="Content Placeholder 2">
            <a:extLst>
              <a:ext uri="{FF2B5EF4-FFF2-40B4-BE49-F238E27FC236}">
                <a16:creationId xmlns:a16="http://schemas.microsoft.com/office/drawing/2014/main" id="{5D2F730C-2C33-4CDD-B78A-27802D7E3810}"/>
              </a:ext>
            </a:extLst>
          </p:cNvPr>
          <p:cNvSpPr txBox="1">
            <a:spLocks/>
          </p:cNvSpPr>
          <p:nvPr/>
        </p:nvSpPr>
        <p:spPr bwMode="auto">
          <a:xfrm>
            <a:off x="2858813" y="1823814"/>
            <a:ext cx="1371600" cy="4187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vert="horz" wrap="square" lIns="90488" tIns="44450" rIns="90488" bIns="44450" numCol="1" anchor="t" anchorCtr="0" compatLnSpc="1">
            <a:prstTxWarp prst="textNoShape">
              <a:avLst/>
            </a:prstTxWarp>
          </a:bodyPr>
          <a:lstStyle>
            <a:lvl1pPr marL="342900" indent="-342900" algn="l" rtl="0" eaLnBrk="0" fontAlgn="base" hangingPunct="0">
              <a:spcBef>
                <a:spcPct val="20000"/>
              </a:spcBef>
              <a:spcAft>
                <a:spcPct val="0"/>
              </a:spcAft>
              <a:buClr>
                <a:srgbClr val="840C22"/>
              </a:buClr>
              <a:buSzPct val="100000"/>
              <a:buFont typeface="Wingdings" pitchFamily="2" charset="2"/>
              <a:buChar char="§"/>
              <a:defRPr sz="2200">
                <a:solidFill>
                  <a:schemeClr val="tx1"/>
                </a:solidFill>
                <a:latin typeface="Times New Roman" panose="02020603050405020304" pitchFamily="18" charset="0"/>
                <a:ea typeface="+mn-ea"/>
                <a:cs typeface="Times New Roman" panose="02020603050405020304" pitchFamily="18" charset="0"/>
              </a:defRPr>
            </a:lvl1pPr>
            <a:lvl2pPr marL="742950" indent="-285750" algn="l" rtl="0" eaLnBrk="0" fontAlgn="base" hangingPunct="0">
              <a:spcBef>
                <a:spcPct val="20000"/>
              </a:spcBef>
              <a:spcAft>
                <a:spcPct val="0"/>
              </a:spcAft>
              <a:buClr>
                <a:srgbClr val="840C22"/>
              </a:buClr>
              <a:buSzPct val="100000"/>
              <a:buFont typeface="Times" pitchFamily="18" charset="0"/>
              <a:buChar char="•"/>
              <a:defRPr sz="1800">
                <a:solidFill>
                  <a:schemeClr val="tx1"/>
                </a:solidFill>
                <a:latin typeface="Times New Roman" panose="02020603050405020304" pitchFamily="18" charset="0"/>
                <a:cs typeface="Times New Roman" panose="02020603050405020304" pitchFamily="18" charset="0"/>
              </a:defRPr>
            </a:lvl2pPr>
            <a:lvl3pPr marL="1143000" indent="-228600" algn="l" rtl="0" eaLnBrk="0" fontAlgn="base" hangingPunct="0">
              <a:spcBef>
                <a:spcPct val="20000"/>
              </a:spcBef>
              <a:spcAft>
                <a:spcPct val="0"/>
              </a:spcAft>
              <a:buClr>
                <a:srgbClr val="840C22"/>
              </a:buClr>
              <a:buSzPct val="100000"/>
              <a:buFont typeface="Times" pitchFamily="18" charset="0"/>
              <a:buChar char="•"/>
              <a:defRPr sz="1800">
                <a:solidFill>
                  <a:schemeClr val="tx1"/>
                </a:solidFill>
                <a:latin typeface="Times New Roman" panose="02020603050405020304" pitchFamily="18" charset="0"/>
                <a:cs typeface="Times New Roman" panose="02020603050405020304" pitchFamily="18" charset="0"/>
              </a:defRPr>
            </a:lvl3pPr>
            <a:lvl4pPr marL="1600200" indent="-228600" algn="l" rtl="0" eaLnBrk="0" fontAlgn="base" hangingPunct="0">
              <a:spcBef>
                <a:spcPct val="20000"/>
              </a:spcBef>
              <a:spcAft>
                <a:spcPct val="0"/>
              </a:spcAft>
              <a:buClr>
                <a:srgbClr val="840C22"/>
              </a:buClr>
              <a:buSzPct val="100000"/>
              <a:buFont typeface="Times" pitchFamily="18" charset="0"/>
              <a:buChar char="•"/>
              <a:defRPr sz="1600">
                <a:solidFill>
                  <a:schemeClr val="tx1"/>
                </a:solidFill>
                <a:latin typeface="Times New Roman" panose="02020603050405020304" pitchFamily="18" charset="0"/>
                <a:cs typeface="Times New Roman" panose="02020603050405020304" pitchFamily="18" charset="0"/>
              </a:defRPr>
            </a:lvl4pPr>
            <a:lvl5pPr marL="2057400" indent="-228600" algn="l" rtl="0" eaLnBrk="0" fontAlgn="base" hangingPunct="0">
              <a:spcBef>
                <a:spcPct val="20000"/>
              </a:spcBef>
              <a:spcAft>
                <a:spcPct val="0"/>
              </a:spcAft>
              <a:buClr>
                <a:srgbClr val="840C22"/>
              </a:buClr>
              <a:buSzPct val="100000"/>
              <a:buFont typeface="Times" pitchFamily="18" charset="0"/>
              <a:buChar char="•"/>
              <a:defRPr sz="1400">
                <a:solidFill>
                  <a:schemeClr val="tx1"/>
                </a:solidFill>
                <a:latin typeface="Times New Roman" panose="02020603050405020304" pitchFamily="18" charset="0"/>
                <a:cs typeface="Times New Roman" panose="02020603050405020304" pitchFamily="18" charset="0"/>
              </a:defRPr>
            </a:lvl5pPr>
            <a:lvl6pPr marL="2514600" indent="-228600" algn="l" rtl="0" eaLnBrk="0" fontAlgn="base" hangingPunct="0">
              <a:spcBef>
                <a:spcPct val="20000"/>
              </a:spcBef>
              <a:spcAft>
                <a:spcPct val="0"/>
              </a:spcAft>
              <a:buClr>
                <a:srgbClr val="840C22"/>
              </a:buClr>
              <a:buSzPct val="100000"/>
              <a:buFont typeface="Times"/>
              <a:buChar char="•"/>
              <a:defRPr sz="1600">
                <a:solidFill>
                  <a:schemeClr val="tx1"/>
                </a:solidFill>
                <a:latin typeface="+mn-lt"/>
              </a:defRPr>
            </a:lvl6pPr>
            <a:lvl7pPr marL="2971800" indent="-228600" algn="l" rtl="0" eaLnBrk="0" fontAlgn="base" hangingPunct="0">
              <a:spcBef>
                <a:spcPct val="20000"/>
              </a:spcBef>
              <a:spcAft>
                <a:spcPct val="0"/>
              </a:spcAft>
              <a:buClr>
                <a:srgbClr val="840C22"/>
              </a:buClr>
              <a:buSzPct val="100000"/>
              <a:buFont typeface="Times"/>
              <a:buChar char="•"/>
              <a:defRPr sz="1600">
                <a:solidFill>
                  <a:schemeClr val="tx1"/>
                </a:solidFill>
                <a:latin typeface="+mn-lt"/>
              </a:defRPr>
            </a:lvl7pPr>
            <a:lvl8pPr marL="3429000" indent="-228600" algn="l" rtl="0" eaLnBrk="0" fontAlgn="base" hangingPunct="0">
              <a:spcBef>
                <a:spcPct val="20000"/>
              </a:spcBef>
              <a:spcAft>
                <a:spcPct val="0"/>
              </a:spcAft>
              <a:buClr>
                <a:srgbClr val="840C22"/>
              </a:buClr>
              <a:buSzPct val="100000"/>
              <a:buFont typeface="Times"/>
              <a:buChar char="•"/>
              <a:defRPr sz="1600">
                <a:solidFill>
                  <a:schemeClr val="tx1"/>
                </a:solidFill>
                <a:latin typeface="+mn-lt"/>
              </a:defRPr>
            </a:lvl8pPr>
            <a:lvl9pPr marL="3886200" indent="-228600" algn="l" rtl="0" eaLnBrk="0" fontAlgn="base" hangingPunct="0">
              <a:spcBef>
                <a:spcPct val="20000"/>
              </a:spcBef>
              <a:spcAft>
                <a:spcPct val="0"/>
              </a:spcAft>
              <a:buClr>
                <a:srgbClr val="840C22"/>
              </a:buClr>
              <a:buSzPct val="100000"/>
              <a:buFont typeface="Times"/>
              <a:buChar char="•"/>
              <a:defRPr sz="1600">
                <a:solidFill>
                  <a:schemeClr val="tx1"/>
                </a:solidFill>
                <a:latin typeface="+mn-lt"/>
              </a:defRPr>
            </a:lvl9pPr>
          </a:lstStyle>
          <a:p>
            <a:pPr marL="0" indent="0">
              <a:buNone/>
            </a:pPr>
            <a:r>
              <a:rPr lang="en-US" kern="0" dirty="0">
                <a:latin typeface="+mj-lt"/>
              </a:rPr>
              <a:t>Inorganic</a:t>
            </a:r>
          </a:p>
        </p:txBody>
      </p:sp>
      <p:sp>
        <p:nvSpPr>
          <p:cNvPr id="8" name="Content Placeholder 2">
            <a:extLst>
              <a:ext uri="{FF2B5EF4-FFF2-40B4-BE49-F238E27FC236}">
                <a16:creationId xmlns:a16="http://schemas.microsoft.com/office/drawing/2014/main" id="{6AAEB891-D833-495F-A24D-120DB03A69B4}"/>
              </a:ext>
            </a:extLst>
          </p:cNvPr>
          <p:cNvSpPr txBox="1">
            <a:spLocks/>
          </p:cNvSpPr>
          <p:nvPr/>
        </p:nvSpPr>
        <p:spPr bwMode="auto">
          <a:xfrm>
            <a:off x="8604857" y="1845080"/>
            <a:ext cx="1371600" cy="4187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vert="horz" wrap="square" lIns="90488" tIns="44450" rIns="90488" bIns="44450" numCol="1" anchor="t" anchorCtr="0" compatLnSpc="1">
            <a:prstTxWarp prst="textNoShape">
              <a:avLst/>
            </a:prstTxWarp>
          </a:bodyPr>
          <a:lstStyle>
            <a:lvl1pPr marL="342900" indent="-342900" algn="l" rtl="0" eaLnBrk="0" fontAlgn="base" hangingPunct="0">
              <a:spcBef>
                <a:spcPct val="20000"/>
              </a:spcBef>
              <a:spcAft>
                <a:spcPct val="0"/>
              </a:spcAft>
              <a:buClr>
                <a:srgbClr val="840C22"/>
              </a:buClr>
              <a:buSzPct val="100000"/>
              <a:buFont typeface="Wingdings" pitchFamily="2" charset="2"/>
              <a:buChar char="§"/>
              <a:defRPr sz="2200">
                <a:solidFill>
                  <a:schemeClr val="tx1"/>
                </a:solidFill>
                <a:latin typeface="Times New Roman" panose="02020603050405020304" pitchFamily="18" charset="0"/>
                <a:ea typeface="+mn-ea"/>
                <a:cs typeface="Times New Roman" panose="02020603050405020304" pitchFamily="18" charset="0"/>
              </a:defRPr>
            </a:lvl1pPr>
            <a:lvl2pPr marL="742950" indent="-285750" algn="l" rtl="0" eaLnBrk="0" fontAlgn="base" hangingPunct="0">
              <a:spcBef>
                <a:spcPct val="20000"/>
              </a:spcBef>
              <a:spcAft>
                <a:spcPct val="0"/>
              </a:spcAft>
              <a:buClr>
                <a:srgbClr val="840C22"/>
              </a:buClr>
              <a:buSzPct val="100000"/>
              <a:buFont typeface="Times" pitchFamily="18" charset="0"/>
              <a:buChar char="•"/>
              <a:defRPr sz="1800">
                <a:solidFill>
                  <a:schemeClr val="tx1"/>
                </a:solidFill>
                <a:latin typeface="Times New Roman" panose="02020603050405020304" pitchFamily="18" charset="0"/>
                <a:cs typeface="Times New Roman" panose="02020603050405020304" pitchFamily="18" charset="0"/>
              </a:defRPr>
            </a:lvl2pPr>
            <a:lvl3pPr marL="1143000" indent="-228600" algn="l" rtl="0" eaLnBrk="0" fontAlgn="base" hangingPunct="0">
              <a:spcBef>
                <a:spcPct val="20000"/>
              </a:spcBef>
              <a:spcAft>
                <a:spcPct val="0"/>
              </a:spcAft>
              <a:buClr>
                <a:srgbClr val="840C22"/>
              </a:buClr>
              <a:buSzPct val="100000"/>
              <a:buFont typeface="Times" pitchFamily="18" charset="0"/>
              <a:buChar char="•"/>
              <a:defRPr sz="1800">
                <a:solidFill>
                  <a:schemeClr val="tx1"/>
                </a:solidFill>
                <a:latin typeface="Times New Roman" panose="02020603050405020304" pitchFamily="18" charset="0"/>
                <a:cs typeface="Times New Roman" panose="02020603050405020304" pitchFamily="18" charset="0"/>
              </a:defRPr>
            </a:lvl3pPr>
            <a:lvl4pPr marL="1600200" indent="-228600" algn="l" rtl="0" eaLnBrk="0" fontAlgn="base" hangingPunct="0">
              <a:spcBef>
                <a:spcPct val="20000"/>
              </a:spcBef>
              <a:spcAft>
                <a:spcPct val="0"/>
              </a:spcAft>
              <a:buClr>
                <a:srgbClr val="840C22"/>
              </a:buClr>
              <a:buSzPct val="100000"/>
              <a:buFont typeface="Times" pitchFamily="18" charset="0"/>
              <a:buChar char="•"/>
              <a:defRPr sz="1600">
                <a:solidFill>
                  <a:schemeClr val="tx1"/>
                </a:solidFill>
                <a:latin typeface="Times New Roman" panose="02020603050405020304" pitchFamily="18" charset="0"/>
                <a:cs typeface="Times New Roman" panose="02020603050405020304" pitchFamily="18" charset="0"/>
              </a:defRPr>
            </a:lvl4pPr>
            <a:lvl5pPr marL="2057400" indent="-228600" algn="l" rtl="0" eaLnBrk="0" fontAlgn="base" hangingPunct="0">
              <a:spcBef>
                <a:spcPct val="20000"/>
              </a:spcBef>
              <a:spcAft>
                <a:spcPct val="0"/>
              </a:spcAft>
              <a:buClr>
                <a:srgbClr val="840C22"/>
              </a:buClr>
              <a:buSzPct val="100000"/>
              <a:buFont typeface="Times" pitchFamily="18" charset="0"/>
              <a:buChar char="•"/>
              <a:defRPr sz="1400">
                <a:solidFill>
                  <a:schemeClr val="tx1"/>
                </a:solidFill>
                <a:latin typeface="Times New Roman" panose="02020603050405020304" pitchFamily="18" charset="0"/>
                <a:cs typeface="Times New Roman" panose="02020603050405020304" pitchFamily="18" charset="0"/>
              </a:defRPr>
            </a:lvl5pPr>
            <a:lvl6pPr marL="2514600" indent="-228600" algn="l" rtl="0" eaLnBrk="0" fontAlgn="base" hangingPunct="0">
              <a:spcBef>
                <a:spcPct val="20000"/>
              </a:spcBef>
              <a:spcAft>
                <a:spcPct val="0"/>
              </a:spcAft>
              <a:buClr>
                <a:srgbClr val="840C22"/>
              </a:buClr>
              <a:buSzPct val="100000"/>
              <a:buFont typeface="Times"/>
              <a:buChar char="•"/>
              <a:defRPr sz="1600">
                <a:solidFill>
                  <a:schemeClr val="tx1"/>
                </a:solidFill>
                <a:latin typeface="+mn-lt"/>
              </a:defRPr>
            </a:lvl6pPr>
            <a:lvl7pPr marL="2971800" indent="-228600" algn="l" rtl="0" eaLnBrk="0" fontAlgn="base" hangingPunct="0">
              <a:spcBef>
                <a:spcPct val="20000"/>
              </a:spcBef>
              <a:spcAft>
                <a:spcPct val="0"/>
              </a:spcAft>
              <a:buClr>
                <a:srgbClr val="840C22"/>
              </a:buClr>
              <a:buSzPct val="100000"/>
              <a:buFont typeface="Times"/>
              <a:buChar char="•"/>
              <a:defRPr sz="1600">
                <a:solidFill>
                  <a:schemeClr val="tx1"/>
                </a:solidFill>
                <a:latin typeface="+mn-lt"/>
              </a:defRPr>
            </a:lvl7pPr>
            <a:lvl8pPr marL="3429000" indent="-228600" algn="l" rtl="0" eaLnBrk="0" fontAlgn="base" hangingPunct="0">
              <a:spcBef>
                <a:spcPct val="20000"/>
              </a:spcBef>
              <a:spcAft>
                <a:spcPct val="0"/>
              </a:spcAft>
              <a:buClr>
                <a:srgbClr val="840C22"/>
              </a:buClr>
              <a:buSzPct val="100000"/>
              <a:buFont typeface="Times"/>
              <a:buChar char="•"/>
              <a:defRPr sz="1600">
                <a:solidFill>
                  <a:schemeClr val="tx1"/>
                </a:solidFill>
                <a:latin typeface="+mn-lt"/>
              </a:defRPr>
            </a:lvl8pPr>
            <a:lvl9pPr marL="3886200" indent="-228600" algn="l" rtl="0" eaLnBrk="0" fontAlgn="base" hangingPunct="0">
              <a:spcBef>
                <a:spcPct val="20000"/>
              </a:spcBef>
              <a:spcAft>
                <a:spcPct val="0"/>
              </a:spcAft>
              <a:buClr>
                <a:srgbClr val="840C22"/>
              </a:buClr>
              <a:buSzPct val="100000"/>
              <a:buFont typeface="Times"/>
              <a:buChar char="•"/>
              <a:defRPr sz="1600">
                <a:solidFill>
                  <a:schemeClr val="tx1"/>
                </a:solidFill>
                <a:latin typeface="+mn-lt"/>
              </a:defRPr>
            </a:lvl9pPr>
          </a:lstStyle>
          <a:p>
            <a:pPr marL="0" indent="0" algn="ctr">
              <a:buNone/>
            </a:pPr>
            <a:r>
              <a:rPr lang="en-US" kern="0" dirty="0">
                <a:latin typeface="+mj-lt"/>
              </a:rPr>
              <a:t>Organic</a:t>
            </a:r>
          </a:p>
        </p:txBody>
      </p:sp>
      <p:sp>
        <p:nvSpPr>
          <p:cNvPr id="2" name="Slide Number Placeholder 1">
            <a:extLst>
              <a:ext uri="{FF2B5EF4-FFF2-40B4-BE49-F238E27FC236}">
                <a16:creationId xmlns:a16="http://schemas.microsoft.com/office/drawing/2014/main" id="{716AAE0F-3813-4FDC-AEC5-A1D03BCAE643}"/>
              </a:ext>
            </a:extLst>
          </p:cNvPr>
          <p:cNvSpPr>
            <a:spLocks noGrp="1"/>
          </p:cNvSpPr>
          <p:nvPr>
            <p:ph type="sldNum" sz="quarter" idx="12"/>
          </p:nvPr>
        </p:nvSpPr>
        <p:spPr/>
        <p:txBody>
          <a:bodyPr/>
          <a:lstStyle/>
          <a:p>
            <a:fld id="{C7AE4AFB-FEC0-4F29-909E-DE1E918E075B}" type="slidenum">
              <a:rPr lang="en-US" smtClean="0"/>
              <a:t>44</a:t>
            </a:fld>
            <a:endParaRPr lang="en-US"/>
          </a:p>
        </p:txBody>
      </p:sp>
    </p:spTree>
    <p:extLst>
      <p:ext uri="{BB962C8B-B14F-4D97-AF65-F5344CB8AC3E}">
        <p14:creationId xmlns:p14="http://schemas.microsoft.com/office/powerpoint/2010/main" val="1811716157"/>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3EC8D2D-3B70-47AE-A9CB-55BB23CA2E19}"/>
              </a:ext>
            </a:extLst>
          </p:cNvPr>
          <p:cNvSpPr>
            <a:spLocks noGrp="1"/>
          </p:cNvSpPr>
          <p:nvPr>
            <p:ph sz="half" idx="2"/>
          </p:nvPr>
        </p:nvSpPr>
        <p:spPr/>
        <p:txBody>
          <a:bodyPr vert="horz" lIns="91440" tIns="45720" rIns="91440" bIns="45720" rtlCol="0">
            <a:normAutofit/>
          </a:bodyPr>
          <a:lstStyle/>
          <a:p>
            <a:pPr marL="0" indent="0" algn="ctr" defTabSz="914400">
              <a:lnSpc>
                <a:spcPct val="90000"/>
              </a:lnSpc>
              <a:buNone/>
            </a:pPr>
            <a:r>
              <a:rPr lang="en-US" sz="2000" kern="1200" dirty="0">
                <a:solidFill>
                  <a:srgbClr val="FFFFFF"/>
                </a:solidFill>
                <a:latin typeface="Times New Roman" panose="02020603050405020304" pitchFamily="18" charset="0"/>
                <a:cs typeface="Times New Roman" panose="02020603050405020304" pitchFamily="18" charset="0"/>
              </a:rPr>
              <a:t>Existing Projects</a:t>
            </a:r>
          </a:p>
        </p:txBody>
      </p:sp>
      <p:sp>
        <p:nvSpPr>
          <p:cNvPr id="2" name="Title 1">
            <a:extLst>
              <a:ext uri="{FF2B5EF4-FFF2-40B4-BE49-F238E27FC236}">
                <a16:creationId xmlns:a16="http://schemas.microsoft.com/office/drawing/2014/main" id="{41E280E6-C677-4245-9C3D-57A574256FD1}"/>
              </a:ext>
            </a:extLst>
          </p:cNvPr>
          <p:cNvSpPr>
            <a:spLocks noGrp="1"/>
          </p:cNvSpPr>
          <p:nvPr>
            <p:ph type="title" idx="4294967295"/>
          </p:nvPr>
        </p:nvSpPr>
        <p:spPr>
          <a:xfrm>
            <a:off x="473165" y="2103436"/>
            <a:ext cx="3600635" cy="1325563"/>
          </a:xfrm>
        </p:spPr>
        <p:txBody>
          <a:bodyPr vert="horz" lIns="91440" tIns="45720" rIns="91440" bIns="45720" rtlCol="0" anchor="b">
            <a:noAutofit/>
          </a:bodyPr>
          <a:lstStyle/>
          <a:p>
            <a:pPr algn="ctr" defTabSz="914400"/>
            <a:r>
              <a:rPr lang="en-US" kern="1200" dirty="0">
                <a:solidFill>
                  <a:srgbClr val="FFFFFF"/>
                </a:solidFill>
                <a:latin typeface="+mj-lt"/>
                <a:cs typeface="Times New Roman" panose="02020603050405020304" pitchFamily="18" charset="0"/>
              </a:rPr>
              <a:t>Application of the Developed Correlations in Practice</a:t>
            </a:r>
          </a:p>
        </p:txBody>
      </p:sp>
      <p:pic>
        <p:nvPicPr>
          <p:cNvPr id="4" name="Picture 3">
            <a:extLst>
              <a:ext uri="{FF2B5EF4-FFF2-40B4-BE49-F238E27FC236}">
                <a16:creationId xmlns:a16="http://schemas.microsoft.com/office/drawing/2014/main" id="{67DDF814-3E4F-483A-826B-E9CB288CC965}"/>
              </a:ext>
            </a:extLst>
          </p:cNvPr>
          <p:cNvPicPr>
            <a:picLocks noChangeAspect="1"/>
          </p:cNvPicPr>
          <p:nvPr/>
        </p:nvPicPr>
        <p:blipFill>
          <a:blip r:embed="rId3"/>
          <a:stretch>
            <a:fillRect/>
          </a:stretch>
        </p:blipFill>
        <p:spPr>
          <a:xfrm>
            <a:off x="5006544" y="470555"/>
            <a:ext cx="3050250" cy="6100500"/>
          </a:xfrm>
          <a:prstGeom prst="rect">
            <a:avLst/>
          </a:prstGeom>
        </p:spPr>
      </p:pic>
      <p:pic>
        <p:nvPicPr>
          <p:cNvPr id="5" name="Picture 4">
            <a:extLst>
              <a:ext uri="{FF2B5EF4-FFF2-40B4-BE49-F238E27FC236}">
                <a16:creationId xmlns:a16="http://schemas.microsoft.com/office/drawing/2014/main" id="{A8891759-44F5-4ECD-AE9D-27C70C9570A3}"/>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8601002" y="470555"/>
            <a:ext cx="3083301" cy="6030174"/>
          </a:xfrm>
          <a:prstGeom prst="rect">
            <a:avLst/>
          </a:prstGeom>
        </p:spPr>
      </p:pic>
      <p:sp>
        <p:nvSpPr>
          <p:cNvPr id="6" name="Rectangle 5">
            <a:extLst>
              <a:ext uri="{FF2B5EF4-FFF2-40B4-BE49-F238E27FC236}">
                <a16:creationId xmlns:a16="http://schemas.microsoft.com/office/drawing/2014/main" id="{753C5B84-C17A-49F6-A5C5-6513CC8E688F}"/>
              </a:ext>
            </a:extLst>
          </p:cNvPr>
          <p:cNvSpPr/>
          <p:nvPr/>
        </p:nvSpPr>
        <p:spPr>
          <a:xfrm>
            <a:off x="649544" y="4223227"/>
            <a:ext cx="3088397" cy="461665"/>
          </a:xfrm>
          <a:prstGeom prst="rect">
            <a:avLst/>
          </a:prstGeom>
        </p:spPr>
        <p:txBody>
          <a:bodyPr wrap="square">
            <a:spAutoFit/>
          </a:bodyPr>
          <a:lstStyle/>
          <a:p>
            <a:pPr algn="ctr"/>
            <a:r>
              <a:rPr lang="en-US" sz="2400" dirty="0">
                <a:solidFill>
                  <a:srgbClr val="FFFFFF"/>
                </a:solidFill>
                <a:cs typeface="Times New Roman" panose="02020603050405020304" pitchFamily="18" charset="0"/>
              </a:rPr>
              <a:t>Existing Projects</a:t>
            </a:r>
            <a:endParaRPr lang="en-US" sz="4000" dirty="0"/>
          </a:p>
        </p:txBody>
      </p:sp>
      <p:cxnSp>
        <p:nvCxnSpPr>
          <p:cNvPr id="8" name="Straight Connector 7">
            <a:extLst>
              <a:ext uri="{FF2B5EF4-FFF2-40B4-BE49-F238E27FC236}">
                <a16:creationId xmlns:a16="http://schemas.microsoft.com/office/drawing/2014/main" id="{6C8B4FEF-B1CD-4C6F-ACE2-52BEC48299E8}"/>
              </a:ext>
            </a:extLst>
          </p:cNvPr>
          <p:cNvCxnSpPr>
            <a:cxnSpLocks/>
          </p:cNvCxnSpPr>
          <p:nvPr/>
        </p:nvCxnSpPr>
        <p:spPr>
          <a:xfrm>
            <a:off x="1561105" y="3732027"/>
            <a:ext cx="1265274" cy="0"/>
          </a:xfrm>
          <a:prstGeom prst="line">
            <a:avLst/>
          </a:prstGeom>
          <a:ln w="12700">
            <a:solidFill>
              <a:schemeClr val="bg2"/>
            </a:solidFill>
          </a:ln>
        </p:spPr>
        <p:style>
          <a:lnRef idx="1">
            <a:schemeClr val="accent1"/>
          </a:lnRef>
          <a:fillRef idx="0">
            <a:schemeClr val="accent1"/>
          </a:fillRef>
          <a:effectRef idx="0">
            <a:schemeClr val="accent1"/>
          </a:effectRef>
          <a:fontRef idx="minor">
            <a:schemeClr val="tx1"/>
          </a:fontRef>
        </p:style>
      </p:cxnSp>
      <p:sp>
        <p:nvSpPr>
          <p:cNvPr id="7" name="Slide Number Placeholder 6">
            <a:extLst>
              <a:ext uri="{FF2B5EF4-FFF2-40B4-BE49-F238E27FC236}">
                <a16:creationId xmlns:a16="http://schemas.microsoft.com/office/drawing/2014/main" id="{BBBBBBD0-5DBE-4763-89B6-2C8B6CB11465}"/>
              </a:ext>
            </a:extLst>
          </p:cNvPr>
          <p:cNvSpPr>
            <a:spLocks noGrp="1"/>
          </p:cNvSpPr>
          <p:nvPr>
            <p:ph type="sldNum" sz="quarter" idx="12"/>
          </p:nvPr>
        </p:nvSpPr>
        <p:spPr/>
        <p:txBody>
          <a:bodyPr/>
          <a:lstStyle/>
          <a:p>
            <a:fld id="{C7AE4AFB-FEC0-4F29-909E-DE1E918E075B}" type="slidenum">
              <a:rPr lang="en-US" smtClean="0"/>
              <a:t>45</a:t>
            </a:fld>
            <a:endParaRPr lang="en-US"/>
          </a:p>
        </p:txBody>
      </p:sp>
    </p:spTree>
    <p:extLst>
      <p:ext uri="{BB962C8B-B14F-4D97-AF65-F5344CB8AC3E}">
        <p14:creationId xmlns:p14="http://schemas.microsoft.com/office/powerpoint/2010/main" val="2510453751"/>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E280E6-C677-4245-9C3D-57A574256FD1}"/>
              </a:ext>
            </a:extLst>
          </p:cNvPr>
          <p:cNvSpPr>
            <a:spLocks noGrp="1"/>
          </p:cNvSpPr>
          <p:nvPr>
            <p:ph type="title"/>
          </p:nvPr>
        </p:nvSpPr>
        <p:spPr/>
        <p:txBody>
          <a:bodyPr/>
          <a:lstStyle/>
          <a:p>
            <a:r>
              <a:rPr lang="en-US" dirty="0">
                <a:latin typeface="+mj-lt"/>
                <a:cs typeface="Times New Roman" panose="02020603050405020304" pitchFamily="18" charset="0"/>
              </a:rPr>
              <a:t>Correlations in Practice</a:t>
            </a:r>
          </a:p>
        </p:txBody>
      </p:sp>
      <p:sp>
        <p:nvSpPr>
          <p:cNvPr id="3" name="Content Placeholder 2">
            <a:extLst>
              <a:ext uri="{FF2B5EF4-FFF2-40B4-BE49-F238E27FC236}">
                <a16:creationId xmlns:a16="http://schemas.microsoft.com/office/drawing/2014/main" id="{73EC8D2D-3B70-47AE-A9CB-55BB23CA2E19}"/>
              </a:ext>
            </a:extLst>
          </p:cNvPr>
          <p:cNvSpPr>
            <a:spLocks noGrp="1"/>
          </p:cNvSpPr>
          <p:nvPr>
            <p:ph idx="1"/>
          </p:nvPr>
        </p:nvSpPr>
        <p:spPr/>
        <p:txBody>
          <a:bodyPr>
            <a:normAutofit/>
          </a:bodyPr>
          <a:lstStyle/>
          <a:p>
            <a:r>
              <a:rPr lang="en-US" sz="2800" dirty="0">
                <a:latin typeface="+mj-lt"/>
                <a:cs typeface="Times New Roman" panose="02020603050405020304" pitchFamily="18" charset="0"/>
              </a:rPr>
              <a:t>Level 1 Predictions</a:t>
            </a:r>
          </a:p>
          <a:p>
            <a:pPr lvl="1"/>
            <a:r>
              <a:rPr lang="en-US" sz="2400" dirty="0">
                <a:latin typeface="+mj-lt"/>
                <a:cs typeface="Times New Roman" panose="02020603050405020304" pitchFamily="18" charset="0"/>
              </a:rPr>
              <a:t>Only index test data is available</a:t>
            </a:r>
          </a:p>
          <a:p>
            <a:r>
              <a:rPr lang="en-US" sz="2800" dirty="0">
                <a:latin typeface="+mj-lt"/>
                <a:cs typeface="Times New Roman" panose="02020603050405020304" pitchFamily="18" charset="0"/>
              </a:rPr>
              <a:t>Level 2 Predictions</a:t>
            </a:r>
          </a:p>
          <a:p>
            <a:pPr lvl="1"/>
            <a:r>
              <a:rPr lang="en-US" sz="2400" dirty="0">
                <a:latin typeface="+mj-lt"/>
                <a:cs typeface="Times New Roman" panose="02020603050405020304" pitchFamily="18" charset="0"/>
              </a:rPr>
              <a:t>Index and in situ test data are available</a:t>
            </a:r>
          </a:p>
          <a:p>
            <a:r>
              <a:rPr lang="en-US" sz="2800" dirty="0">
                <a:latin typeface="+mj-lt"/>
                <a:cs typeface="Times New Roman" panose="02020603050405020304" pitchFamily="18" charset="0"/>
              </a:rPr>
              <a:t>Level 3 Predictions</a:t>
            </a:r>
          </a:p>
          <a:p>
            <a:pPr lvl="1"/>
            <a:r>
              <a:rPr lang="en-US" sz="2400" dirty="0">
                <a:latin typeface="+mj-lt"/>
                <a:cs typeface="Times New Roman" panose="02020603050405020304" pitchFamily="18" charset="0"/>
              </a:rPr>
              <a:t>Index test, advanced laboratory testing (e.g., consolidation), and In situ test data available.</a:t>
            </a:r>
          </a:p>
          <a:p>
            <a:pPr lvl="1"/>
            <a:r>
              <a:rPr lang="en-US" sz="2400" dirty="0">
                <a:solidFill>
                  <a:srgbClr val="FF0000"/>
                </a:solidFill>
                <a:latin typeface="+mj-lt"/>
                <a:cs typeface="Times New Roman" panose="02020603050405020304" pitchFamily="18" charset="0"/>
              </a:rPr>
              <a:t>Highly Recommended</a:t>
            </a:r>
          </a:p>
        </p:txBody>
      </p:sp>
      <p:sp>
        <p:nvSpPr>
          <p:cNvPr id="4" name="Slide Number Placeholder 3">
            <a:extLst>
              <a:ext uri="{FF2B5EF4-FFF2-40B4-BE49-F238E27FC236}">
                <a16:creationId xmlns:a16="http://schemas.microsoft.com/office/drawing/2014/main" id="{54A78E9A-2D2A-48FF-955C-9319C06A1553}"/>
              </a:ext>
            </a:extLst>
          </p:cNvPr>
          <p:cNvSpPr>
            <a:spLocks noGrp="1"/>
          </p:cNvSpPr>
          <p:nvPr>
            <p:ph type="sldNum" sz="quarter" idx="12"/>
          </p:nvPr>
        </p:nvSpPr>
        <p:spPr/>
        <p:txBody>
          <a:bodyPr/>
          <a:lstStyle/>
          <a:p>
            <a:fld id="{C7AE4AFB-FEC0-4F29-909E-DE1E918E075B}" type="slidenum">
              <a:rPr lang="en-US" smtClean="0"/>
              <a:t>46</a:t>
            </a:fld>
            <a:endParaRPr lang="en-US" dirty="0"/>
          </a:p>
        </p:txBody>
      </p:sp>
    </p:spTree>
    <p:extLst>
      <p:ext uri="{BB962C8B-B14F-4D97-AF65-F5344CB8AC3E}">
        <p14:creationId xmlns:p14="http://schemas.microsoft.com/office/powerpoint/2010/main" val="846508642"/>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E280E6-C677-4245-9C3D-57A574256FD1}"/>
              </a:ext>
            </a:extLst>
          </p:cNvPr>
          <p:cNvSpPr>
            <a:spLocks noGrp="1"/>
          </p:cNvSpPr>
          <p:nvPr>
            <p:ph type="title"/>
          </p:nvPr>
        </p:nvSpPr>
        <p:spPr/>
        <p:txBody>
          <a:bodyPr>
            <a:normAutofit/>
          </a:bodyPr>
          <a:lstStyle/>
          <a:p>
            <a:r>
              <a:rPr lang="en-US" dirty="0">
                <a:latin typeface="+mj-lt"/>
                <a:cs typeface="Times New Roman" panose="02020603050405020304" pitchFamily="18" charset="0"/>
              </a:rPr>
              <a:t>Conclusions and Recommendations</a:t>
            </a:r>
          </a:p>
        </p:txBody>
      </p:sp>
      <p:sp>
        <p:nvSpPr>
          <p:cNvPr id="28" name="Content Placeholder 2">
            <a:extLst>
              <a:ext uri="{FF2B5EF4-FFF2-40B4-BE49-F238E27FC236}">
                <a16:creationId xmlns:a16="http://schemas.microsoft.com/office/drawing/2014/main" id="{73EC8D2D-3B70-47AE-A9CB-55BB23CA2E19}"/>
              </a:ext>
            </a:extLst>
          </p:cNvPr>
          <p:cNvSpPr>
            <a:spLocks noGrp="1"/>
          </p:cNvSpPr>
          <p:nvPr>
            <p:ph idx="1"/>
          </p:nvPr>
        </p:nvSpPr>
        <p:spPr/>
        <p:txBody>
          <a:bodyPr>
            <a:normAutofit/>
          </a:bodyPr>
          <a:lstStyle/>
          <a:p>
            <a:r>
              <a:rPr lang="en-US" dirty="0">
                <a:solidFill>
                  <a:srgbClr val="000000"/>
                </a:solidFill>
                <a:latin typeface="+mj-lt"/>
                <a:cs typeface="Times New Roman" panose="02020603050405020304" pitchFamily="18" charset="0"/>
              </a:rPr>
              <a:t>Overall, same correlations cannot be used for inorganic and organic soils.</a:t>
            </a:r>
          </a:p>
          <a:p>
            <a:r>
              <a:rPr lang="en-US" dirty="0">
                <a:solidFill>
                  <a:srgbClr val="000000"/>
                </a:solidFill>
                <a:latin typeface="+mj-lt"/>
                <a:cs typeface="Times New Roman" panose="02020603050405020304" pitchFamily="18" charset="0"/>
              </a:rPr>
              <a:t>No reliable correlation was found for </a:t>
            </a:r>
            <a:r>
              <a:rPr lang="en-US" i="1" dirty="0">
                <a:cs typeface="Times New Roman" panose="02020603050405020304" pitchFamily="18" charset="0"/>
                <a:sym typeface="Symbol" panose="05050102010706020507" pitchFamily="18" charset="2"/>
              </a:rPr>
              <a:t></a:t>
            </a:r>
            <a:r>
              <a:rPr lang="en-US" i="1" dirty="0">
                <a:solidFill>
                  <a:srgbClr val="000000"/>
                </a:solidFill>
                <a:latin typeface="+mj-lt"/>
                <a:cs typeface="Times New Roman" panose="02020603050405020304" pitchFamily="18" charset="0"/>
              </a:rPr>
              <a:t>’</a:t>
            </a:r>
            <a:r>
              <a:rPr lang="en-US" i="1" baseline="-25000" dirty="0">
                <a:solidFill>
                  <a:srgbClr val="000000"/>
                </a:solidFill>
                <a:latin typeface="+mj-lt"/>
                <a:cs typeface="Times New Roman" panose="02020603050405020304" pitchFamily="18" charset="0"/>
              </a:rPr>
              <a:t>p</a:t>
            </a:r>
            <a:r>
              <a:rPr lang="en-US" dirty="0">
                <a:solidFill>
                  <a:srgbClr val="000000"/>
                </a:solidFill>
                <a:latin typeface="+mj-lt"/>
                <a:cs typeface="Times New Roman" panose="02020603050405020304" pitchFamily="18" charset="0"/>
              </a:rPr>
              <a:t>.</a:t>
            </a:r>
            <a:endParaRPr lang="en-US" baseline="-25000" dirty="0">
              <a:solidFill>
                <a:srgbClr val="000000"/>
              </a:solidFill>
              <a:latin typeface="+mj-lt"/>
              <a:cs typeface="Times New Roman" panose="02020603050405020304" pitchFamily="18" charset="0"/>
            </a:endParaRPr>
          </a:p>
          <a:p>
            <a:r>
              <a:rPr lang="en-US" dirty="0">
                <a:solidFill>
                  <a:srgbClr val="000000"/>
                </a:solidFill>
                <a:latin typeface="+mj-lt"/>
                <a:cs typeface="Times New Roman" panose="02020603050405020304" pitchFamily="18" charset="0"/>
              </a:rPr>
              <a:t>Best fit correlations for </a:t>
            </a:r>
            <a:r>
              <a:rPr lang="en-US" i="1" dirty="0">
                <a:solidFill>
                  <a:srgbClr val="000000"/>
                </a:solidFill>
                <a:latin typeface="+mj-lt"/>
                <a:cs typeface="Times New Roman" panose="02020603050405020304" pitchFamily="18" charset="0"/>
              </a:rPr>
              <a:t>C</a:t>
            </a:r>
            <a:r>
              <a:rPr lang="en-US" i="1" baseline="-25000" dirty="0">
                <a:solidFill>
                  <a:srgbClr val="000000"/>
                </a:solidFill>
                <a:latin typeface="+mj-lt"/>
                <a:cs typeface="Times New Roman" panose="02020603050405020304" pitchFamily="18" charset="0"/>
              </a:rPr>
              <a:t>c</a:t>
            </a:r>
            <a:r>
              <a:rPr lang="en-US" dirty="0">
                <a:solidFill>
                  <a:srgbClr val="000000"/>
                </a:solidFill>
                <a:latin typeface="+mj-lt"/>
                <a:cs typeface="Times New Roman" panose="02020603050405020304" pitchFamily="18" charset="0"/>
              </a:rPr>
              <a:t> are with </a:t>
            </a:r>
            <a:r>
              <a:rPr lang="en-US" i="1" dirty="0">
                <a:solidFill>
                  <a:srgbClr val="000000"/>
                </a:solidFill>
                <a:latin typeface="+mj-lt"/>
                <a:cs typeface="Times New Roman" panose="02020603050405020304" pitchFamily="18" charset="0"/>
                <a:sym typeface="Symbol" panose="05050102010706020507" pitchFamily="18" charset="2"/>
              </a:rPr>
              <a:t></a:t>
            </a:r>
            <a:r>
              <a:rPr lang="en-US" i="1" baseline="-25000" dirty="0">
                <a:solidFill>
                  <a:srgbClr val="000000"/>
                </a:solidFill>
                <a:latin typeface="+mj-lt"/>
                <a:cs typeface="Times New Roman" panose="02020603050405020304" pitchFamily="18" charset="0"/>
              </a:rPr>
              <a:t>d</a:t>
            </a:r>
            <a:r>
              <a:rPr lang="en-US" dirty="0">
                <a:solidFill>
                  <a:srgbClr val="000000"/>
                </a:solidFill>
                <a:latin typeface="+mj-lt"/>
                <a:cs typeface="Times New Roman" panose="02020603050405020304" pitchFamily="18" charset="0"/>
              </a:rPr>
              <a:t>, </a:t>
            </a:r>
            <a:r>
              <a:rPr lang="en-US" i="1" dirty="0">
                <a:solidFill>
                  <a:srgbClr val="000000"/>
                </a:solidFill>
                <a:latin typeface="+mj-lt"/>
                <a:cs typeface="Times New Roman" panose="02020603050405020304" pitchFamily="18" charset="0"/>
              </a:rPr>
              <a:t>e</a:t>
            </a:r>
            <a:r>
              <a:rPr lang="en-US" dirty="0">
                <a:solidFill>
                  <a:srgbClr val="000000"/>
                </a:solidFill>
                <a:latin typeface="+mj-lt"/>
                <a:cs typeface="Times New Roman" panose="02020603050405020304" pitchFamily="18" charset="0"/>
              </a:rPr>
              <a:t>, or </a:t>
            </a:r>
            <a:r>
              <a:rPr lang="en-US" i="1" dirty="0">
                <a:solidFill>
                  <a:srgbClr val="000000"/>
                </a:solidFill>
                <a:latin typeface="+mj-lt"/>
                <a:cs typeface="Times New Roman" panose="02020603050405020304" pitchFamily="18" charset="0"/>
              </a:rPr>
              <a:t>w.</a:t>
            </a:r>
          </a:p>
          <a:p>
            <a:r>
              <a:rPr lang="en-US" i="1" dirty="0">
                <a:solidFill>
                  <a:srgbClr val="000000"/>
                </a:solidFill>
                <a:latin typeface="+mj-lt"/>
                <a:cs typeface="Times New Roman" panose="02020603050405020304" pitchFamily="18" charset="0"/>
              </a:rPr>
              <a:t>C</a:t>
            </a:r>
            <a:r>
              <a:rPr lang="en-US" i="1" baseline="-25000" dirty="0">
                <a:solidFill>
                  <a:srgbClr val="000000"/>
                </a:solidFill>
                <a:latin typeface="+mj-lt"/>
                <a:cs typeface="Times New Roman" panose="02020603050405020304" pitchFamily="18" charset="0"/>
              </a:rPr>
              <a:t>r</a:t>
            </a:r>
            <a:r>
              <a:rPr lang="en-US" dirty="0">
                <a:solidFill>
                  <a:srgbClr val="000000"/>
                </a:solidFill>
                <a:latin typeface="+mj-lt"/>
                <a:cs typeface="Times New Roman" panose="02020603050405020304" pitchFamily="18" charset="0"/>
              </a:rPr>
              <a:t> is best estimated from </a:t>
            </a:r>
            <a:r>
              <a:rPr lang="en-US" i="1" dirty="0">
                <a:solidFill>
                  <a:srgbClr val="000000"/>
                </a:solidFill>
                <a:latin typeface="+mj-lt"/>
                <a:cs typeface="Times New Roman" panose="02020603050405020304" pitchFamily="18" charset="0"/>
              </a:rPr>
              <a:t>C</a:t>
            </a:r>
            <a:r>
              <a:rPr lang="en-US" i="1" baseline="-25000" dirty="0">
                <a:solidFill>
                  <a:srgbClr val="000000"/>
                </a:solidFill>
                <a:latin typeface="+mj-lt"/>
                <a:cs typeface="Times New Roman" panose="02020603050405020304" pitchFamily="18" charset="0"/>
              </a:rPr>
              <a:t>c</a:t>
            </a:r>
            <a:r>
              <a:rPr lang="en-US" dirty="0">
                <a:solidFill>
                  <a:srgbClr val="000000"/>
                </a:solidFill>
                <a:latin typeface="+mj-lt"/>
                <a:cs typeface="Times New Roman" panose="02020603050405020304" pitchFamily="18" charset="0"/>
              </a:rPr>
              <a:t>.</a:t>
            </a:r>
          </a:p>
          <a:p>
            <a:r>
              <a:rPr lang="en-US" dirty="0">
                <a:solidFill>
                  <a:srgbClr val="000000"/>
                </a:solidFill>
                <a:latin typeface="+mj-lt"/>
                <a:cs typeface="Times New Roman" panose="02020603050405020304" pitchFamily="18" charset="0"/>
              </a:rPr>
              <a:t>Continue evaluation of the correlations for the new projects and add to the database</a:t>
            </a:r>
          </a:p>
        </p:txBody>
      </p:sp>
      <p:sp>
        <p:nvSpPr>
          <p:cNvPr id="3" name="Slide Number Placeholder 2">
            <a:extLst>
              <a:ext uri="{FF2B5EF4-FFF2-40B4-BE49-F238E27FC236}">
                <a16:creationId xmlns:a16="http://schemas.microsoft.com/office/drawing/2014/main" id="{B5C12A7D-40D4-4212-BB06-509591C1ED77}"/>
              </a:ext>
            </a:extLst>
          </p:cNvPr>
          <p:cNvSpPr>
            <a:spLocks noGrp="1"/>
          </p:cNvSpPr>
          <p:nvPr>
            <p:ph type="sldNum" sz="quarter" idx="12"/>
          </p:nvPr>
        </p:nvSpPr>
        <p:spPr/>
        <p:txBody>
          <a:bodyPr/>
          <a:lstStyle/>
          <a:p>
            <a:fld id="{C7AE4AFB-FEC0-4F29-909E-DE1E918E075B}" type="slidenum">
              <a:rPr lang="en-US" smtClean="0"/>
              <a:t>47</a:t>
            </a:fld>
            <a:endParaRPr lang="en-US" dirty="0"/>
          </a:p>
        </p:txBody>
      </p:sp>
    </p:spTree>
    <p:extLst>
      <p:ext uri="{BB962C8B-B14F-4D97-AF65-F5344CB8AC3E}">
        <p14:creationId xmlns:p14="http://schemas.microsoft.com/office/powerpoint/2010/main" val="648837252"/>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758F9F8-2ABD-47E9-9C9C-FC969DE9B7DF}"/>
              </a:ext>
            </a:extLst>
          </p:cNvPr>
          <p:cNvSpPr>
            <a:spLocks noGrp="1"/>
          </p:cNvSpPr>
          <p:nvPr>
            <p:ph idx="1"/>
          </p:nvPr>
        </p:nvSpPr>
        <p:spPr>
          <a:xfrm>
            <a:off x="838199" y="1177787"/>
            <a:ext cx="10515600" cy="4502426"/>
          </a:xfrm>
        </p:spPr>
        <p:txBody>
          <a:bodyPr>
            <a:normAutofit lnSpcReduction="10000"/>
          </a:bodyPr>
          <a:lstStyle/>
          <a:p>
            <a:pPr marL="0" indent="0" algn="ctr">
              <a:lnSpc>
                <a:spcPct val="200000"/>
              </a:lnSpc>
              <a:buNone/>
            </a:pPr>
            <a:endParaRPr lang="en-US" dirty="0"/>
          </a:p>
          <a:p>
            <a:pPr marL="0" indent="0" algn="ctr">
              <a:lnSpc>
                <a:spcPct val="200000"/>
              </a:lnSpc>
              <a:buNone/>
            </a:pPr>
            <a:endParaRPr lang="en-US" dirty="0"/>
          </a:p>
          <a:p>
            <a:pPr marL="0" indent="0" algn="ctr">
              <a:lnSpc>
                <a:spcPct val="200000"/>
              </a:lnSpc>
              <a:buNone/>
            </a:pPr>
            <a:endParaRPr lang="en-US" dirty="0"/>
          </a:p>
          <a:p>
            <a:pPr marL="0" indent="0" algn="ctr">
              <a:lnSpc>
                <a:spcPct val="100000"/>
              </a:lnSpc>
              <a:buNone/>
            </a:pPr>
            <a:endParaRPr lang="en-US" dirty="0"/>
          </a:p>
          <a:p>
            <a:pPr marL="0" indent="0" algn="ctr">
              <a:lnSpc>
                <a:spcPct val="100000"/>
              </a:lnSpc>
              <a:spcAft>
                <a:spcPts val="1000"/>
              </a:spcAft>
              <a:buNone/>
            </a:pPr>
            <a:r>
              <a:rPr lang="en-US" dirty="0"/>
              <a:t>For authorizing data release for this study.</a:t>
            </a:r>
          </a:p>
          <a:p>
            <a:pPr marL="0" indent="0" algn="ctr">
              <a:lnSpc>
                <a:spcPct val="100000"/>
              </a:lnSpc>
              <a:buNone/>
            </a:pPr>
            <a:r>
              <a:rPr lang="en-US" dirty="0"/>
              <a:t>Look for this study to be published in the Marine </a:t>
            </a:r>
            <a:r>
              <a:rPr lang="en-US" dirty="0" err="1"/>
              <a:t>Georesouces</a:t>
            </a:r>
            <a:r>
              <a:rPr lang="en-US" dirty="0"/>
              <a:t> and Geotechnology Journal in the coming months!</a:t>
            </a:r>
          </a:p>
        </p:txBody>
      </p:sp>
      <p:sp>
        <p:nvSpPr>
          <p:cNvPr id="2" name="Slide Number Placeholder 1">
            <a:extLst>
              <a:ext uri="{FF2B5EF4-FFF2-40B4-BE49-F238E27FC236}">
                <a16:creationId xmlns:a16="http://schemas.microsoft.com/office/drawing/2014/main" id="{F8B7B5C2-6833-4E36-A9E0-99AA2AB7890B}"/>
              </a:ext>
            </a:extLst>
          </p:cNvPr>
          <p:cNvSpPr>
            <a:spLocks noGrp="1"/>
          </p:cNvSpPr>
          <p:nvPr>
            <p:ph type="sldNum" sz="quarter" idx="12"/>
          </p:nvPr>
        </p:nvSpPr>
        <p:spPr/>
        <p:txBody>
          <a:bodyPr/>
          <a:lstStyle/>
          <a:p>
            <a:fld id="{C7AE4AFB-FEC0-4F29-909E-DE1E918E075B}" type="slidenum">
              <a:rPr lang="en-US" smtClean="0"/>
              <a:t>48</a:t>
            </a:fld>
            <a:endParaRPr lang="en-US" dirty="0"/>
          </a:p>
        </p:txBody>
      </p:sp>
      <p:pic>
        <p:nvPicPr>
          <p:cNvPr id="4" name="Picture 3">
            <a:extLst>
              <a:ext uri="{FF2B5EF4-FFF2-40B4-BE49-F238E27FC236}">
                <a16:creationId xmlns:a16="http://schemas.microsoft.com/office/drawing/2014/main" id="{CB13A6FD-A677-4FEC-8A92-1CBC189BEC61}"/>
              </a:ext>
            </a:extLst>
          </p:cNvPr>
          <p:cNvPicPr>
            <a:picLocks noChangeAspect="1"/>
          </p:cNvPicPr>
          <p:nvPr/>
        </p:nvPicPr>
        <p:blipFill rotWithShape="1">
          <a:blip r:embed="rId2"/>
          <a:srcRect l="23886" t="17040" r="50679" b="73479"/>
          <a:stretch/>
        </p:blipFill>
        <p:spPr>
          <a:xfrm>
            <a:off x="5392689" y="944217"/>
            <a:ext cx="5660567" cy="1143000"/>
          </a:xfrm>
          <a:prstGeom prst="rect">
            <a:avLst/>
          </a:prstGeom>
        </p:spPr>
      </p:pic>
      <p:pic>
        <p:nvPicPr>
          <p:cNvPr id="5" name="Picture 4">
            <a:extLst>
              <a:ext uri="{FF2B5EF4-FFF2-40B4-BE49-F238E27FC236}">
                <a16:creationId xmlns:a16="http://schemas.microsoft.com/office/drawing/2014/main" id="{078C0F56-6ABA-41BD-8B8C-786AAB39D383}"/>
              </a:ext>
            </a:extLst>
          </p:cNvPr>
          <p:cNvPicPr>
            <a:picLocks noChangeAspect="1"/>
          </p:cNvPicPr>
          <p:nvPr/>
        </p:nvPicPr>
        <p:blipFill rotWithShape="1">
          <a:blip r:embed="rId3"/>
          <a:srcRect l="3983" t="51747" r="50007" b="27815"/>
          <a:stretch/>
        </p:blipFill>
        <p:spPr>
          <a:xfrm>
            <a:off x="6213611" y="2226364"/>
            <a:ext cx="4018722" cy="1401417"/>
          </a:xfrm>
          <a:prstGeom prst="rect">
            <a:avLst/>
          </a:prstGeom>
        </p:spPr>
      </p:pic>
      <p:sp>
        <p:nvSpPr>
          <p:cNvPr id="6" name="TextBox 5">
            <a:extLst>
              <a:ext uri="{FF2B5EF4-FFF2-40B4-BE49-F238E27FC236}">
                <a16:creationId xmlns:a16="http://schemas.microsoft.com/office/drawing/2014/main" id="{580CF025-23B4-4601-8EE0-DA9BB95A8CF0}"/>
              </a:ext>
            </a:extLst>
          </p:cNvPr>
          <p:cNvSpPr txBox="1"/>
          <p:nvPr/>
        </p:nvSpPr>
        <p:spPr>
          <a:xfrm rot="19269898">
            <a:off x="710818" y="1455388"/>
            <a:ext cx="4033861" cy="1015663"/>
          </a:xfrm>
          <a:prstGeom prst="rect">
            <a:avLst/>
          </a:prstGeom>
          <a:noFill/>
        </p:spPr>
        <p:txBody>
          <a:bodyPr wrap="none" rtlCol="0">
            <a:spAutoFit/>
          </a:bodyPr>
          <a:lstStyle/>
          <a:p>
            <a:r>
              <a:rPr lang="en-US" sz="6000" dirty="0"/>
              <a:t>Thank You!</a:t>
            </a:r>
          </a:p>
        </p:txBody>
      </p:sp>
    </p:spTree>
    <p:extLst>
      <p:ext uri="{BB962C8B-B14F-4D97-AF65-F5344CB8AC3E}">
        <p14:creationId xmlns:p14="http://schemas.microsoft.com/office/powerpoint/2010/main" val="13924838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C33D4F-0CC7-4A96-9502-1D621A03B5B0}"/>
              </a:ext>
            </a:extLst>
          </p:cNvPr>
          <p:cNvSpPr>
            <a:spLocks noGrp="1"/>
          </p:cNvSpPr>
          <p:nvPr>
            <p:ph type="title"/>
          </p:nvPr>
        </p:nvSpPr>
        <p:spPr/>
        <p:txBody>
          <a:bodyPr/>
          <a:lstStyle/>
          <a:p>
            <a:r>
              <a:rPr lang="en-US" dirty="0"/>
              <a:t>Data Sources</a:t>
            </a:r>
          </a:p>
        </p:txBody>
      </p:sp>
      <p:sp>
        <p:nvSpPr>
          <p:cNvPr id="3" name="Content Placeholder 2">
            <a:extLst>
              <a:ext uri="{FF2B5EF4-FFF2-40B4-BE49-F238E27FC236}">
                <a16:creationId xmlns:a16="http://schemas.microsoft.com/office/drawing/2014/main" id="{D68AEF9B-C774-487E-804C-DEA82084434D}"/>
              </a:ext>
            </a:extLst>
          </p:cNvPr>
          <p:cNvSpPr>
            <a:spLocks noGrp="1"/>
          </p:cNvSpPr>
          <p:nvPr>
            <p:ph idx="1"/>
          </p:nvPr>
        </p:nvSpPr>
        <p:spPr/>
        <p:txBody>
          <a:bodyPr/>
          <a:lstStyle/>
          <a:p>
            <a:r>
              <a:rPr lang="en-US" dirty="0"/>
              <a:t>15 different coastal restoration projects</a:t>
            </a:r>
          </a:p>
          <a:p>
            <a:r>
              <a:rPr lang="en-US" dirty="0"/>
              <a:t>A variety of project types</a:t>
            </a:r>
          </a:p>
          <a:p>
            <a:r>
              <a:rPr lang="en-US" dirty="0"/>
              <a:t>Five different testing labs</a:t>
            </a:r>
          </a:p>
          <a:p>
            <a:r>
              <a:rPr lang="en-US" dirty="0"/>
              <a:t>Earliest data collected in 2008</a:t>
            </a:r>
          </a:p>
          <a:p>
            <a:r>
              <a:rPr lang="en-US" dirty="0"/>
              <a:t>All projects in south Louisiana</a:t>
            </a:r>
          </a:p>
        </p:txBody>
      </p:sp>
      <p:sp>
        <p:nvSpPr>
          <p:cNvPr id="4" name="Slide Number Placeholder 3">
            <a:extLst>
              <a:ext uri="{FF2B5EF4-FFF2-40B4-BE49-F238E27FC236}">
                <a16:creationId xmlns:a16="http://schemas.microsoft.com/office/drawing/2014/main" id="{C996C2D4-35AB-4F18-BA3A-EBB238830FF2}"/>
              </a:ext>
            </a:extLst>
          </p:cNvPr>
          <p:cNvSpPr>
            <a:spLocks noGrp="1"/>
          </p:cNvSpPr>
          <p:nvPr>
            <p:ph type="sldNum" sz="quarter" idx="12"/>
          </p:nvPr>
        </p:nvSpPr>
        <p:spPr/>
        <p:txBody>
          <a:bodyPr/>
          <a:lstStyle/>
          <a:p>
            <a:fld id="{C7AE4AFB-FEC0-4F29-909E-DE1E918E075B}" type="slidenum">
              <a:rPr lang="en-US" smtClean="0"/>
              <a:t>5</a:t>
            </a:fld>
            <a:endParaRPr lang="en-US" dirty="0"/>
          </a:p>
        </p:txBody>
      </p:sp>
    </p:spTree>
    <p:extLst>
      <p:ext uri="{BB962C8B-B14F-4D97-AF65-F5344CB8AC3E}">
        <p14:creationId xmlns:p14="http://schemas.microsoft.com/office/powerpoint/2010/main" val="316264921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EDBC39-F381-422C-A686-5F1722653B48}"/>
              </a:ext>
            </a:extLst>
          </p:cNvPr>
          <p:cNvSpPr>
            <a:spLocks noGrp="1"/>
          </p:cNvSpPr>
          <p:nvPr>
            <p:ph type="title"/>
          </p:nvPr>
        </p:nvSpPr>
        <p:spPr/>
        <p:txBody>
          <a:bodyPr/>
          <a:lstStyle/>
          <a:p>
            <a:r>
              <a:rPr lang="en-US" dirty="0"/>
              <a:t>Locations of the 15 Projects</a:t>
            </a:r>
          </a:p>
        </p:txBody>
      </p:sp>
      <p:pic>
        <p:nvPicPr>
          <p:cNvPr id="5" name="Content Placeholder 4" descr="A close up of a map&#10;&#10;Description automatically generated">
            <a:extLst>
              <a:ext uri="{FF2B5EF4-FFF2-40B4-BE49-F238E27FC236}">
                <a16:creationId xmlns:a16="http://schemas.microsoft.com/office/drawing/2014/main" id="{49A4685C-3B2E-4BE9-A924-1652361F2BD3}"/>
              </a:ext>
            </a:extLst>
          </p:cNvPr>
          <p:cNvPicPr>
            <a:picLocks noGrp="1" noChangeAspect="1"/>
          </p:cNvPicPr>
          <p:nvPr>
            <p:ph idx="4294967295"/>
          </p:nvPr>
        </p:nvPicPr>
        <p:blipFill rotWithShape="1">
          <a:blip r:embed="rId2" cstate="print">
            <a:extLst>
              <a:ext uri="{28A0092B-C50C-407E-A947-70E740481C1C}">
                <a14:useLocalDpi xmlns:a14="http://schemas.microsoft.com/office/drawing/2010/main" val="0"/>
              </a:ext>
            </a:extLst>
          </a:blip>
          <a:srcRect t="10383" b="8129"/>
          <a:stretch/>
        </p:blipFill>
        <p:spPr>
          <a:xfrm>
            <a:off x="1956117" y="1585810"/>
            <a:ext cx="9397683" cy="4953108"/>
          </a:xfrm>
        </p:spPr>
      </p:pic>
      <p:sp>
        <p:nvSpPr>
          <p:cNvPr id="3" name="Slide Number Placeholder 2">
            <a:extLst>
              <a:ext uri="{FF2B5EF4-FFF2-40B4-BE49-F238E27FC236}">
                <a16:creationId xmlns:a16="http://schemas.microsoft.com/office/drawing/2014/main" id="{1C228D2C-4893-4240-857E-73B831E004B8}"/>
              </a:ext>
            </a:extLst>
          </p:cNvPr>
          <p:cNvSpPr>
            <a:spLocks noGrp="1"/>
          </p:cNvSpPr>
          <p:nvPr>
            <p:ph type="sldNum" sz="quarter" idx="12"/>
          </p:nvPr>
        </p:nvSpPr>
        <p:spPr/>
        <p:txBody>
          <a:bodyPr/>
          <a:lstStyle/>
          <a:p>
            <a:fld id="{C7AE4AFB-FEC0-4F29-909E-DE1E918E075B}" type="slidenum">
              <a:rPr lang="en-US" smtClean="0"/>
              <a:t>6</a:t>
            </a:fld>
            <a:endParaRPr lang="en-US"/>
          </a:p>
        </p:txBody>
      </p:sp>
    </p:spTree>
    <p:extLst>
      <p:ext uri="{BB962C8B-B14F-4D97-AF65-F5344CB8AC3E}">
        <p14:creationId xmlns:p14="http://schemas.microsoft.com/office/powerpoint/2010/main" val="29275727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5471E7-7D42-4C48-A7A2-E1E7D3A05E52}"/>
              </a:ext>
            </a:extLst>
          </p:cNvPr>
          <p:cNvSpPr>
            <a:spLocks noGrp="1"/>
          </p:cNvSpPr>
          <p:nvPr>
            <p:ph type="title"/>
          </p:nvPr>
        </p:nvSpPr>
        <p:spPr/>
        <p:txBody>
          <a:bodyPr/>
          <a:lstStyle/>
          <a:p>
            <a:r>
              <a:rPr lang="en-US" dirty="0"/>
              <a:t>Projects</a:t>
            </a:r>
          </a:p>
        </p:txBody>
      </p:sp>
      <p:graphicFrame>
        <p:nvGraphicFramePr>
          <p:cNvPr id="4" name="Content Placeholder 3">
            <a:extLst>
              <a:ext uri="{FF2B5EF4-FFF2-40B4-BE49-F238E27FC236}">
                <a16:creationId xmlns:a16="http://schemas.microsoft.com/office/drawing/2014/main" id="{3139555F-0340-4BC4-8B30-0300F91193C8}"/>
              </a:ext>
            </a:extLst>
          </p:cNvPr>
          <p:cNvGraphicFramePr>
            <a:graphicFrameLocks noGrp="1"/>
          </p:cNvGraphicFramePr>
          <p:nvPr>
            <p:ph idx="1"/>
            <p:extLst>
              <p:ext uri="{D42A27DB-BD31-4B8C-83A1-F6EECF244321}">
                <p14:modId xmlns:p14="http://schemas.microsoft.com/office/powerpoint/2010/main" val="3776810708"/>
              </p:ext>
            </p:extLst>
          </p:nvPr>
        </p:nvGraphicFramePr>
        <p:xfrm>
          <a:off x="838200" y="1570038"/>
          <a:ext cx="10515896" cy="4262976"/>
        </p:xfrm>
        <a:graphic>
          <a:graphicData uri="http://schemas.openxmlformats.org/drawingml/2006/table">
            <a:tbl>
              <a:tblPr/>
              <a:tblGrid>
                <a:gridCol w="4499359">
                  <a:extLst>
                    <a:ext uri="{9D8B030D-6E8A-4147-A177-3AD203B41FA5}">
                      <a16:colId xmlns:a16="http://schemas.microsoft.com/office/drawing/2014/main" val="2509980520"/>
                    </a:ext>
                  </a:extLst>
                </a:gridCol>
                <a:gridCol w="6016537">
                  <a:extLst>
                    <a:ext uri="{9D8B030D-6E8A-4147-A177-3AD203B41FA5}">
                      <a16:colId xmlns:a16="http://schemas.microsoft.com/office/drawing/2014/main" val="36073884"/>
                    </a:ext>
                  </a:extLst>
                </a:gridCol>
              </a:tblGrid>
              <a:tr h="462501">
                <a:tc>
                  <a:txBody>
                    <a:bodyPr/>
                    <a:lstStyle/>
                    <a:p>
                      <a:pPr algn="ctr" fontAlgn="b"/>
                      <a:r>
                        <a:rPr lang="en-US" sz="1600" b="1" i="0" u="none" strike="noStrike" dirty="0">
                          <a:solidFill>
                            <a:schemeClr val="bg1"/>
                          </a:solidFill>
                          <a:effectLst/>
                          <a:latin typeface="Arial" panose="020B0604020202020204" pitchFamily="34" charset="0"/>
                          <a:cs typeface="Arial" panose="020B0604020202020204" pitchFamily="34" charset="0"/>
                        </a:rPr>
                        <a:t>Name</a:t>
                      </a:r>
                    </a:p>
                  </a:txBody>
                  <a:tcPr marL="19369" marR="19369"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15889"/>
                    </a:solidFill>
                  </a:tcPr>
                </a:tc>
                <a:tc>
                  <a:txBody>
                    <a:bodyPr/>
                    <a:lstStyle/>
                    <a:p>
                      <a:pPr algn="ctr" fontAlgn="b"/>
                      <a:r>
                        <a:rPr lang="en-US" sz="1600" b="1" i="0" u="none" strike="noStrike" dirty="0">
                          <a:solidFill>
                            <a:schemeClr val="bg1"/>
                          </a:solidFill>
                          <a:effectLst/>
                          <a:latin typeface="Arial" panose="020B0604020202020204" pitchFamily="34" charset="0"/>
                          <a:cs typeface="Arial" panose="020B0604020202020204" pitchFamily="34" charset="0"/>
                        </a:rPr>
                        <a:t>Type Project</a:t>
                      </a:r>
                    </a:p>
                  </a:txBody>
                  <a:tcPr marL="19369" marR="19369"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15889"/>
                    </a:solidFill>
                  </a:tcPr>
                </a:tc>
                <a:extLst>
                  <a:ext uri="{0D108BD9-81ED-4DB2-BD59-A6C34878D82A}">
                    <a16:rowId xmlns:a16="http://schemas.microsoft.com/office/drawing/2014/main" val="196005568"/>
                  </a:ext>
                </a:extLst>
              </a:tr>
              <a:tr h="235794">
                <a:tc>
                  <a:txBody>
                    <a:bodyPr/>
                    <a:lstStyle/>
                    <a:p>
                      <a:pPr algn="ctr" fontAlgn="b"/>
                      <a:r>
                        <a:rPr lang="en-US" sz="1600" b="0" i="0" u="none" strike="noStrike" dirty="0">
                          <a:solidFill>
                            <a:srgbClr val="000000"/>
                          </a:solidFill>
                          <a:effectLst/>
                          <a:latin typeface="Arial" panose="020B0604020202020204" pitchFamily="34" charset="0"/>
                          <a:cs typeface="Arial" panose="020B0604020202020204" pitchFamily="34" charset="0"/>
                        </a:rPr>
                        <a:t>Alligator Bend</a:t>
                      </a:r>
                    </a:p>
                  </a:txBody>
                  <a:tcPr marL="19369" marR="19369" marT="9525"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600" b="0" i="0" u="none" strike="noStrike" dirty="0">
                          <a:solidFill>
                            <a:srgbClr val="000000"/>
                          </a:solidFill>
                          <a:effectLst/>
                          <a:latin typeface="Arial" panose="020B0604020202020204" pitchFamily="34" charset="0"/>
                          <a:cs typeface="Arial" panose="020B0604020202020204" pitchFamily="34" charset="0"/>
                        </a:rPr>
                        <a:t>Shoreline Protection</a:t>
                      </a:r>
                    </a:p>
                  </a:txBody>
                  <a:tcPr marL="19369" marR="19369"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50485679"/>
                  </a:ext>
                </a:extLst>
              </a:tr>
              <a:tr h="235794">
                <a:tc>
                  <a:txBody>
                    <a:bodyPr/>
                    <a:lstStyle/>
                    <a:p>
                      <a:pPr algn="ctr" fontAlgn="b"/>
                      <a:r>
                        <a:rPr lang="en-US" sz="1600" b="0" i="0" u="none" strike="noStrike" dirty="0">
                          <a:solidFill>
                            <a:srgbClr val="000000"/>
                          </a:solidFill>
                          <a:effectLst/>
                          <a:latin typeface="Arial" panose="020B0604020202020204" pitchFamily="34" charset="0"/>
                          <a:cs typeface="Arial" panose="020B0604020202020204" pitchFamily="34" charset="0"/>
                        </a:rPr>
                        <a:t>Bayou </a:t>
                      </a:r>
                      <a:r>
                        <a:rPr lang="en-US" sz="1600" b="0" i="0" u="none" strike="noStrike" dirty="0" err="1">
                          <a:solidFill>
                            <a:srgbClr val="000000"/>
                          </a:solidFill>
                          <a:effectLst/>
                          <a:latin typeface="Arial" panose="020B0604020202020204" pitchFamily="34" charset="0"/>
                          <a:cs typeface="Arial" panose="020B0604020202020204" pitchFamily="34" charset="0"/>
                        </a:rPr>
                        <a:t>Bonfuca</a:t>
                      </a:r>
                      <a:endParaRPr lang="en-US" sz="1600" b="0" i="0" u="none" strike="noStrike" dirty="0">
                        <a:solidFill>
                          <a:srgbClr val="000000"/>
                        </a:solidFill>
                        <a:effectLst/>
                        <a:latin typeface="Arial" panose="020B0604020202020204" pitchFamily="34" charset="0"/>
                        <a:cs typeface="Arial" panose="020B0604020202020204" pitchFamily="34" charset="0"/>
                      </a:endParaRPr>
                    </a:p>
                  </a:txBody>
                  <a:tcPr marL="19369" marR="19369" marT="9525"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600" b="0" i="0" u="none" strike="noStrike" dirty="0">
                          <a:solidFill>
                            <a:srgbClr val="000000"/>
                          </a:solidFill>
                          <a:effectLst/>
                          <a:latin typeface="Arial" panose="020B0604020202020204" pitchFamily="34" charset="0"/>
                          <a:cs typeface="Arial" panose="020B0604020202020204" pitchFamily="34" charset="0"/>
                        </a:rPr>
                        <a:t>Marsh Creation</a:t>
                      </a:r>
                    </a:p>
                  </a:txBody>
                  <a:tcPr marL="19369" marR="19369"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47258509"/>
                  </a:ext>
                </a:extLst>
              </a:tr>
              <a:tr h="235794">
                <a:tc>
                  <a:txBody>
                    <a:bodyPr/>
                    <a:lstStyle/>
                    <a:p>
                      <a:pPr algn="ctr" fontAlgn="b"/>
                      <a:r>
                        <a:rPr lang="en-US" sz="1600" b="0" i="0" u="none" strike="noStrike" dirty="0">
                          <a:solidFill>
                            <a:srgbClr val="000000"/>
                          </a:solidFill>
                          <a:effectLst/>
                          <a:latin typeface="Arial" panose="020B0604020202020204" pitchFamily="34" charset="0"/>
                          <a:cs typeface="Arial" panose="020B0604020202020204" pitchFamily="34" charset="0"/>
                        </a:rPr>
                        <a:t>Bayou Sale</a:t>
                      </a:r>
                    </a:p>
                  </a:txBody>
                  <a:tcPr marL="19369" marR="19369" marT="9525"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600" b="0" i="0" u="none" strike="noStrike" dirty="0">
                          <a:solidFill>
                            <a:srgbClr val="000000"/>
                          </a:solidFill>
                          <a:effectLst/>
                          <a:latin typeface="Arial" panose="020B0604020202020204" pitchFamily="34" charset="0"/>
                          <a:cs typeface="Arial" panose="020B0604020202020204" pitchFamily="34" charset="0"/>
                        </a:rPr>
                        <a:t>Shoreline Protection</a:t>
                      </a:r>
                    </a:p>
                  </a:txBody>
                  <a:tcPr marL="19369" marR="19369"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944282013"/>
                  </a:ext>
                </a:extLst>
              </a:tr>
              <a:tr h="235794">
                <a:tc>
                  <a:txBody>
                    <a:bodyPr/>
                    <a:lstStyle/>
                    <a:p>
                      <a:pPr algn="ctr" fontAlgn="b"/>
                      <a:r>
                        <a:rPr lang="en-US" sz="1600" b="0" i="0" u="none" strike="noStrike" dirty="0">
                          <a:solidFill>
                            <a:srgbClr val="000000"/>
                          </a:solidFill>
                          <a:effectLst/>
                          <a:latin typeface="Arial" panose="020B0604020202020204" pitchFamily="34" charset="0"/>
                          <a:cs typeface="Arial" panose="020B0604020202020204" pitchFamily="34" charset="0"/>
                        </a:rPr>
                        <a:t>Cameron Creole</a:t>
                      </a:r>
                    </a:p>
                  </a:txBody>
                  <a:tcPr marL="19369" marR="19369" marT="9525"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600" b="0" i="0" u="none" strike="noStrike" dirty="0">
                          <a:solidFill>
                            <a:srgbClr val="000000"/>
                          </a:solidFill>
                          <a:effectLst/>
                          <a:latin typeface="Arial" panose="020B0604020202020204" pitchFamily="34" charset="0"/>
                          <a:cs typeface="Arial" panose="020B0604020202020204" pitchFamily="34" charset="0"/>
                        </a:rPr>
                        <a:t>Marsh, Shoreline, Water Control</a:t>
                      </a:r>
                    </a:p>
                  </a:txBody>
                  <a:tcPr marL="19369" marR="19369"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779176823"/>
                  </a:ext>
                </a:extLst>
              </a:tr>
              <a:tr h="235794">
                <a:tc>
                  <a:txBody>
                    <a:bodyPr/>
                    <a:lstStyle/>
                    <a:p>
                      <a:pPr algn="ctr" fontAlgn="b"/>
                      <a:r>
                        <a:rPr lang="en-US" sz="1600" b="0" i="0" u="none" strike="noStrike">
                          <a:solidFill>
                            <a:srgbClr val="000000"/>
                          </a:solidFill>
                          <a:effectLst/>
                          <a:latin typeface="Arial" panose="020B0604020202020204" pitchFamily="34" charset="0"/>
                          <a:cs typeface="Arial" panose="020B0604020202020204" pitchFamily="34" charset="0"/>
                        </a:rPr>
                        <a:t>Caminada</a:t>
                      </a:r>
                    </a:p>
                  </a:txBody>
                  <a:tcPr marL="19369" marR="19369" marT="9525"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600" b="0" i="0" u="none" strike="noStrike" dirty="0">
                          <a:solidFill>
                            <a:srgbClr val="000000"/>
                          </a:solidFill>
                          <a:effectLst/>
                          <a:latin typeface="Arial" panose="020B0604020202020204" pitchFamily="34" charset="0"/>
                          <a:cs typeface="Arial" panose="020B0604020202020204" pitchFamily="34" charset="0"/>
                        </a:rPr>
                        <a:t>Barrier Island, Marsh Creation</a:t>
                      </a:r>
                    </a:p>
                  </a:txBody>
                  <a:tcPr marL="19369" marR="19369"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186622531"/>
                  </a:ext>
                </a:extLst>
              </a:tr>
              <a:tr h="235794">
                <a:tc>
                  <a:txBody>
                    <a:bodyPr/>
                    <a:lstStyle/>
                    <a:p>
                      <a:pPr algn="ctr" fontAlgn="b"/>
                      <a:r>
                        <a:rPr lang="en-US" sz="1600" b="0" i="0" u="none" strike="noStrike" dirty="0">
                          <a:solidFill>
                            <a:srgbClr val="000000"/>
                          </a:solidFill>
                          <a:effectLst/>
                          <a:latin typeface="Arial" panose="020B0604020202020204" pitchFamily="34" charset="0"/>
                          <a:cs typeface="Arial" panose="020B0604020202020204" pitchFamily="34" charset="0"/>
                        </a:rPr>
                        <a:t>Grand Liard</a:t>
                      </a:r>
                    </a:p>
                  </a:txBody>
                  <a:tcPr marL="19369" marR="19369" marT="9525"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600" b="0" i="0" u="none" strike="noStrike" dirty="0">
                          <a:solidFill>
                            <a:srgbClr val="000000"/>
                          </a:solidFill>
                          <a:effectLst/>
                          <a:latin typeface="Arial" panose="020B0604020202020204" pitchFamily="34" charset="0"/>
                          <a:cs typeface="Arial" panose="020B0604020202020204" pitchFamily="34" charset="0"/>
                        </a:rPr>
                        <a:t>Marsh/Ridge Creation</a:t>
                      </a:r>
                    </a:p>
                  </a:txBody>
                  <a:tcPr marL="19369" marR="19369"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11161358"/>
                  </a:ext>
                </a:extLst>
              </a:tr>
              <a:tr h="235794">
                <a:tc>
                  <a:txBody>
                    <a:bodyPr/>
                    <a:lstStyle/>
                    <a:p>
                      <a:pPr algn="ctr" fontAlgn="b"/>
                      <a:r>
                        <a:rPr lang="en-US" sz="1600" b="0" i="0" u="none" strike="noStrike">
                          <a:solidFill>
                            <a:srgbClr val="000000"/>
                          </a:solidFill>
                          <a:effectLst/>
                          <a:latin typeface="Arial" panose="020B0604020202020204" pitchFamily="34" charset="0"/>
                          <a:cs typeface="Arial" panose="020B0604020202020204" pitchFamily="34" charset="0"/>
                        </a:rPr>
                        <a:t>Labranche</a:t>
                      </a:r>
                    </a:p>
                  </a:txBody>
                  <a:tcPr marL="19369" marR="19369" marT="9525"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600" b="0" i="0" u="none" strike="noStrike" dirty="0">
                          <a:solidFill>
                            <a:srgbClr val="000000"/>
                          </a:solidFill>
                          <a:effectLst/>
                          <a:latin typeface="Arial" panose="020B0604020202020204" pitchFamily="34" charset="0"/>
                          <a:cs typeface="Arial" panose="020B0604020202020204" pitchFamily="34" charset="0"/>
                        </a:rPr>
                        <a:t>Marsh Creation</a:t>
                      </a:r>
                    </a:p>
                  </a:txBody>
                  <a:tcPr marL="19369" marR="19369"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568735270"/>
                  </a:ext>
                </a:extLst>
              </a:tr>
              <a:tr h="235794">
                <a:tc>
                  <a:txBody>
                    <a:bodyPr/>
                    <a:lstStyle/>
                    <a:p>
                      <a:pPr algn="ctr" fontAlgn="b"/>
                      <a:r>
                        <a:rPr lang="en-US" sz="1600" b="0" i="0" u="none" strike="noStrike">
                          <a:solidFill>
                            <a:srgbClr val="000000"/>
                          </a:solidFill>
                          <a:effectLst/>
                          <a:latin typeface="Arial" panose="020B0604020202020204" pitchFamily="34" charset="0"/>
                          <a:cs typeface="Arial" panose="020B0604020202020204" pitchFamily="34" charset="0"/>
                        </a:rPr>
                        <a:t>Lake Lery</a:t>
                      </a:r>
                    </a:p>
                  </a:txBody>
                  <a:tcPr marL="19369" marR="19369" marT="9525"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600" b="0" i="0" u="none" strike="noStrike" dirty="0">
                          <a:solidFill>
                            <a:srgbClr val="000000"/>
                          </a:solidFill>
                          <a:effectLst/>
                          <a:latin typeface="Arial" panose="020B0604020202020204" pitchFamily="34" charset="0"/>
                          <a:cs typeface="Arial" panose="020B0604020202020204" pitchFamily="34" charset="0"/>
                        </a:rPr>
                        <a:t>Marsh/Ridge Creation</a:t>
                      </a:r>
                    </a:p>
                  </a:txBody>
                  <a:tcPr marL="19369" marR="19369"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081315943"/>
                  </a:ext>
                </a:extLst>
              </a:tr>
              <a:tr h="235794">
                <a:tc>
                  <a:txBody>
                    <a:bodyPr/>
                    <a:lstStyle/>
                    <a:p>
                      <a:pPr algn="ctr" fontAlgn="b"/>
                      <a:r>
                        <a:rPr lang="en-US" sz="1600" b="0" i="0" u="none" strike="noStrike">
                          <a:solidFill>
                            <a:srgbClr val="000000"/>
                          </a:solidFill>
                          <a:effectLst/>
                          <a:latin typeface="Arial" panose="020B0604020202020204" pitchFamily="34" charset="0"/>
                          <a:cs typeface="Arial" panose="020B0604020202020204" pitchFamily="34" charset="0"/>
                        </a:rPr>
                        <a:t>Lost Lake</a:t>
                      </a:r>
                    </a:p>
                  </a:txBody>
                  <a:tcPr marL="19369" marR="19369" marT="9525"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600" b="0" i="0" u="none" strike="noStrike" dirty="0">
                          <a:solidFill>
                            <a:srgbClr val="000000"/>
                          </a:solidFill>
                          <a:effectLst/>
                          <a:latin typeface="Arial" panose="020B0604020202020204" pitchFamily="34" charset="0"/>
                          <a:cs typeface="Arial" panose="020B0604020202020204" pitchFamily="34" charset="0"/>
                        </a:rPr>
                        <a:t>Marsh Creation</a:t>
                      </a:r>
                    </a:p>
                  </a:txBody>
                  <a:tcPr marL="19369" marR="19369"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009214790"/>
                  </a:ext>
                </a:extLst>
              </a:tr>
              <a:tr h="235794">
                <a:tc>
                  <a:txBody>
                    <a:bodyPr/>
                    <a:lstStyle/>
                    <a:p>
                      <a:pPr algn="ctr" fontAlgn="b"/>
                      <a:r>
                        <a:rPr lang="en-US" sz="1600" b="0" i="0" u="none" strike="noStrike">
                          <a:solidFill>
                            <a:srgbClr val="000000"/>
                          </a:solidFill>
                          <a:effectLst/>
                          <a:latin typeface="Arial" panose="020B0604020202020204" pitchFamily="34" charset="0"/>
                          <a:cs typeface="Arial" panose="020B0604020202020204" pitchFamily="34" charset="0"/>
                        </a:rPr>
                        <a:t>Mid Barataria</a:t>
                      </a:r>
                    </a:p>
                  </a:txBody>
                  <a:tcPr marL="19369" marR="19369" marT="9525"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600" b="0" i="0" u="none" strike="noStrike" dirty="0">
                          <a:solidFill>
                            <a:srgbClr val="000000"/>
                          </a:solidFill>
                          <a:effectLst/>
                          <a:latin typeface="Arial" panose="020B0604020202020204" pitchFamily="34" charset="0"/>
                          <a:cs typeface="Arial" panose="020B0604020202020204" pitchFamily="34" charset="0"/>
                        </a:rPr>
                        <a:t>Diversion</a:t>
                      </a:r>
                    </a:p>
                  </a:txBody>
                  <a:tcPr marL="19369" marR="19369"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180133385"/>
                  </a:ext>
                </a:extLst>
              </a:tr>
              <a:tr h="235794">
                <a:tc>
                  <a:txBody>
                    <a:bodyPr/>
                    <a:lstStyle/>
                    <a:p>
                      <a:pPr algn="ctr" fontAlgn="b"/>
                      <a:r>
                        <a:rPr lang="en-US" sz="1600" b="0" i="0" u="none" strike="noStrike" dirty="0">
                          <a:solidFill>
                            <a:srgbClr val="000000"/>
                          </a:solidFill>
                          <a:effectLst/>
                          <a:latin typeface="Arial" panose="020B0604020202020204" pitchFamily="34" charset="0"/>
                          <a:cs typeface="Arial" panose="020B0604020202020204" pitchFamily="34" charset="0"/>
                        </a:rPr>
                        <a:t>Turtle Bay</a:t>
                      </a:r>
                    </a:p>
                  </a:txBody>
                  <a:tcPr marL="19369" marR="19369" marT="9525"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600" b="0" i="0" u="none" strike="noStrike" dirty="0">
                          <a:solidFill>
                            <a:srgbClr val="000000"/>
                          </a:solidFill>
                          <a:effectLst/>
                          <a:latin typeface="Arial" panose="020B0604020202020204" pitchFamily="34" charset="0"/>
                          <a:cs typeface="Arial" panose="020B0604020202020204" pitchFamily="34" charset="0"/>
                        </a:rPr>
                        <a:t>Marsh Creation</a:t>
                      </a:r>
                    </a:p>
                  </a:txBody>
                  <a:tcPr marL="19369" marR="19369"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96192112"/>
                  </a:ext>
                </a:extLst>
              </a:tr>
              <a:tr h="235794">
                <a:tc>
                  <a:txBody>
                    <a:bodyPr/>
                    <a:lstStyle/>
                    <a:p>
                      <a:pPr algn="ctr" fontAlgn="b"/>
                      <a:r>
                        <a:rPr lang="en-US" sz="1600" b="0" i="0" u="none" strike="noStrike">
                          <a:solidFill>
                            <a:srgbClr val="000000"/>
                          </a:solidFill>
                          <a:effectLst/>
                          <a:latin typeface="Arial" panose="020B0604020202020204" pitchFamily="34" charset="0"/>
                          <a:cs typeface="Arial" panose="020B0604020202020204" pitchFamily="34" charset="0"/>
                        </a:rPr>
                        <a:t>Shark Island</a:t>
                      </a:r>
                    </a:p>
                  </a:txBody>
                  <a:tcPr marL="19369" marR="19369" marT="9525"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600" b="0" i="0" u="none" strike="noStrike" dirty="0">
                          <a:solidFill>
                            <a:srgbClr val="000000"/>
                          </a:solidFill>
                          <a:effectLst/>
                          <a:latin typeface="Arial" panose="020B0604020202020204" pitchFamily="34" charset="0"/>
                          <a:cs typeface="Arial" panose="020B0604020202020204" pitchFamily="34" charset="0"/>
                        </a:rPr>
                        <a:t>Shoreline Protection</a:t>
                      </a:r>
                    </a:p>
                  </a:txBody>
                  <a:tcPr marL="19369" marR="19369"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390112028"/>
                  </a:ext>
                </a:extLst>
              </a:tr>
              <a:tr h="235794">
                <a:tc>
                  <a:txBody>
                    <a:bodyPr/>
                    <a:lstStyle/>
                    <a:p>
                      <a:pPr algn="ctr" fontAlgn="b"/>
                      <a:r>
                        <a:rPr lang="en-US" sz="1600" b="0" i="0" u="none" strike="noStrike">
                          <a:solidFill>
                            <a:srgbClr val="000000"/>
                          </a:solidFill>
                          <a:effectLst/>
                          <a:latin typeface="Arial" panose="020B0604020202020204" pitchFamily="34" charset="0"/>
                          <a:cs typeface="Arial" panose="020B0604020202020204" pitchFamily="34" charset="0"/>
                        </a:rPr>
                        <a:t>Terrebonne Bay</a:t>
                      </a:r>
                    </a:p>
                  </a:txBody>
                  <a:tcPr marL="19369" marR="19369" marT="9525"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600" b="0" i="0" u="none" strike="noStrike" dirty="0">
                          <a:solidFill>
                            <a:srgbClr val="000000"/>
                          </a:solidFill>
                          <a:effectLst/>
                          <a:latin typeface="Arial" panose="020B0604020202020204" pitchFamily="34" charset="0"/>
                          <a:cs typeface="Arial" panose="020B0604020202020204" pitchFamily="34" charset="0"/>
                        </a:rPr>
                        <a:t>Marsh Creation</a:t>
                      </a:r>
                    </a:p>
                  </a:txBody>
                  <a:tcPr marL="19369" marR="19369"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924311607"/>
                  </a:ext>
                </a:extLst>
              </a:tr>
              <a:tr h="235794">
                <a:tc>
                  <a:txBody>
                    <a:bodyPr/>
                    <a:lstStyle/>
                    <a:p>
                      <a:pPr algn="ctr" fontAlgn="b"/>
                      <a:r>
                        <a:rPr lang="en-US" sz="1600" b="0" i="0" u="none" strike="noStrike">
                          <a:solidFill>
                            <a:srgbClr val="000000"/>
                          </a:solidFill>
                          <a:effectLst/>
                          <a:latin typeface="Arial" panose="020B0604020202020204" pitchFamily="34" charset="0"/>
                          <a:cs typeface="Arial" panose="020B0604020202020204" pitchFamily="34" charset="0"/>
                        </a:rPr>
                        <a:t>W. Bayou Perot</a:t>
                      </a:r>
                    </a:p>
                  </a:txBody>
                  <a:tcPr marL="19369" marR="19369" marT="9525"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600" b="0" i="0" u="none" strike="noStrike" dirty="0">
                          <a:solidFill>
                            <a:srgbClr val="000000"/>
                          </a:solidFill>
                          <a:effectLst/>
                          <a:latin typeface="Arial" panose="020B0604020202020204" pitchFamily="34" charset="0"/>
                          <a:cs typeface="Arial" panose="020B0604020202020204" pitchFamily="34" charset="0"/>
                        </a:rPr>
                        <a:t>Shoreline Protection</a:t>
                      </a:r>
                    </a:p>
                  </a:txBody>
                  <a:tcPr marL="19369" marR="19369"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145468191"/>
                  </a:ext>
                </a:extLst>
              </a:tr>
              <a:tr h="0">
                <a:tc>
                  <a:txBody>
                    <a:bodyPr/>
                    <a:lstStyle/>
                    <a:p>
                      <a:pPr algn="ctr" fontAlgn="b"/>
                      <a:r>
                        <a:rPr lang="en-US" sz="1600" b="0" i="0" u="none" strike="noStrike" dirty="0">
                          <a:solidFill>
                            <a:srgbClr val="000000"/>
                          </a:solidFill>
                          <a:effectLst/>
                          <a:latin typeface="Arial" panose="020B0604020202020204" pitchFamily="34" charset="0"/>
                          <a:cs typeface="Arial" panose="020B0604020202020204" pitchFamily="34" charset="0"/>
                        </a:rPr>
                        <a:t>Whiskey Island</a:t>
                      </a:r>
                    </a:p>
                  </a:txBody>
                  <a:tcPr marL="19369" marR="19369" marT="9525"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1600" b="0" i="0" u="none" strike="noStrike" dirty="0">
                          <a:solidFill>
                            <a:srgbClr val="000000"/>
                          </a:solidFill>
                          <a:effectLst/>
                          <a:latin typeface="Arial" panose="020B0604020202020204" pitchFamily="34" charset="0"/>
                          <a:cs typeface="Arial" panose="020B0604020202020204" pitchFamily="34" charset="0"/>
                        </a:rPr>
                        <a:t>Barrier Island, Marsh Creation</a:t>
                      </a:r>
                    </a:p>
                  </a:txBody>
                  <a:tcPr marL="19369" marR="19369"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88974874"/>
                  </a:ext>
                </a:extLst>
              </a:tr>
            </a:tbl>
          </a:graphicData>
        </a:graphic>
      </p:graphicFrame>
      <p:sp>
        <p:nvSpPr>
          <p:cNvPr id="3" name="Slide Number Placeholder 2">
            <a:extLst>
              <a:ext uri="{FF2B5EF4-FFF2-40B4-BE49-F238E27FC236}">
                <a16:creationId xmlns:a16="http://schemas.microsoft.com/office/drawing/2014/main" id="{2EEFD1AE-5739-43AF-AC85-8955912DE39D}"/>
              </a:ext>
            </a:extLst>
          </p:cNvPr>
          <p:cNvSpPr>
            <a:spLocks noGrp="1"/>
          </p:cNvSpPr>
          <p:nvPr>
            <p:ph type="sldNum" sz="quarter" idx="12"/>
          </p:nvPr>
        </p:nvSpPr>
        <p:spPr/>
        <p:txBody>
          <a:bodyPr/>
          <a:lstStyle/>
          <a:p>
            <a:fld id="{C7AE4AFB-FEC0-4F29-909E-DE1E918E075B}" type="slidenum">
              <a:rPr lang="en-US" smtClean="0"/>
              <a:t>7</a:t>
            </a:fld>
            <a:endParaRPr lang="en-US" dirty="0"/>
          </a:p>
        </p:txBody>
      </p:sp>
    </p:spTree>
    <p:extLst>
      <p:ext uri="{BB962C8B-B14F-4D97-AF65-F5344CB8AC3E}">
        <p14:creationId xmlns:p14="http://schemas.microsoft.com/office/powerpoint/2010/main" val="271252166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6DF526-7D9E-4014-B069-B97DEB1B43D3}"/>
              </a:ext>
            </a:extLst>
          </p:cNvPr>
          <p:cNvSpPr>
            <a:spLocks noGrp="1"/>
          </p:cNvSpPr>
          <p:nvPr>
            <p:ph type="title"/>
          </p:nvPr>
        </p:nvSpPr>
        <p:spPr/>
        <p:txBody>
          <a:bodyPr vert="horz" lIns="91440" tIns="45720" rIns="91440" bIns="45720" rtlCol="0" anchor="b">
            <a:normAutofit/>
          </a:bodyPr>
          <a:lstStyle/>
          <a:p>
            <a:pPr defTabSz="914400"/>
            <a:r>
              <a:rPr lang="en-US" sz="4800" kern="1200" dirty="0">
                <a:solidFill>
                  <a:srgbClr val="FFFFFF"/>
                </a:solidFill>
                <a:latin typeface="+mj-lt"/>
                <a:ea typeface="+mj-ea"/>
                <a:cs typeface="+mj-cs"/>
              </a:rPr>
              <a:t>Sampling Equipment</a:t>
            </a:r>
          </a:p>
        </p:txBody>
      </p:sp>
      <p:pic>
        <p:nvPicPr>
          <p:cNvPr id="4" name="Picture Placeholder 2">
            <a:extLst>
              <a:ext uri="{FF2B5EF4-FFF2-40B4-BE49-F238E27FC236}">
                <a16:creationId xmlns:a16="http://schemas.microsoft.com/office/drawing/2014/main" id="{2DC946CB-DC31-4E96-A83E-C01A45060E53}"/>
              </a:ext>
            </a:extLst>
          </p:cNvPr>
          <p:cNvPicPr>
            <a:picLocks noGrp="1" noChangeAspect="1"/>
          </p:cNvPicPr>
          <p:nvPr>
            <p:ph idx="4294967295"/>
          </p:nvPr>
        </p:nvPicPr>
        <p:blipFill rotWithShape="1">
          <a:blip r:embed="rId3">
            <a:extLst>
              <a:ext uri="{28A0092B-C50C-407E-A947-70E740481C1C}">
                <a14:useLocalDpi xmlns:a14="http://schemas.microsoft.com/office/drawing/2010/main" val="0"/>
              </a:ext>
            </a:extLst>
          </a:blip>
          <a:srcRect l="7899" r="22676"/>
          <a:stretch/>
        </p:blipFill>
        <p:spPr>
          <a:xfrm>
            <a:off x="9097828" y="300826"/>
            <a:ext cx="2776537" cy="3006725"/>
          </a:xfrm>
          <a:prstGeom prst="rect">
            <a:avLst/>
          </a:prstGeom>
        </p:spPr>
      </p:pic>
      <p:pic>
        <p:nvPicPr>
          <p:cNvPr id="11" name="Content Placeholder 6">
            <a:extLst>
              <a:ext uri="{FF2B5EF4-FFF2-40B4-BE49-F238E27FC236}">
                <a16:creationId xmlns:a16="http://schemas.microsoft.com/office/drawing/2014/main" id="{C15E9B9A-DCDB-4141-9F9C-2B83859E8158}"/>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r="10682" b="1"/>
          <a:stretch/>
        </p:blipFill>
        <p:spPr bwMode="auto">
          <a:xfrm>
            <a:off x="317635" y="299363"/>
            <a:ext cx="4160452" cy="3831167"/>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pic>
      <p:pic>
        <p:nvPicPr>
          <p:cNvPr id="5" name="Picture Placeholder 2">
            <a:extLst>
              <a:ext uri="{FF2B5EF4-FFF2-40B4-BE49-F238E27FC236}">
                <a16:creationId xmlns:a16="http://schemas.microsoft.com/office/drawing/2014/main" id="{C7C3BE63-64EB-4C0A-A3BB-3F4AF782466E}"/>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2814" r="3011"/>
          <a:stretch/>
        </p:blipFill>
        <p:spPr>
          <a:xfrm>
            <a:off x="4638789" y="299363"/>
            <a:ext cx="4308687" cy="3008188"/>
          </a:xfrm>
          <a:prstGeom prst="rect">
            <a:avLst/>
          </a:prstGeom>
        </p:spPr>
      </p:pic>
      <p:pic>
        <p:nvPicPr>
          <p:cNvPr id="9" name="Picture Placeholder 3">
            <a:extLst>
              <a:ext uri="{FF2B5EF4-FFF2-40B4-BE49-F238E27FC236}">
                <a16:creationId xmlns:a16="http://schemas.microsoft.com/office/drawing/2014/main" id="{5AF2A4AE-D550-46C2-98E7-BA41F9BEC832}"/>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t="17816" r="-1" b="-1"/>
          <a:stretch/>
        </p:blipFill>
        <p:spPr bwMode="auto">
          <a:xfrm>
            <a:off x="317635" y="4295494"/>
            <a:ext cx="4160452" cy="2222497"/>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pic>
      <p:sp>
        <p:nvSpPr>
          <p:cNvPr id="3" name="TextBox 2">
            <a:extLst>
              <a:ext uri="{FF2B5EF4-FFF2-40B4-BE49-F238E27FC236}">
                <a16:creationId xmlns:a16="http://schemas.microsoft.com/office/drawing/2014/main" id="{75559612-E30C-473A-959C-53C0528B0A2C}"/>
              </a:ext>
            </a:extLst>
          </p:cNvPr>
          <p:cNvSpPr txBox="1"/>
          <p:nvPr/>
        </p:nvSpPr>
        <p:spPr>
          <a:xfrm>
            <a:off x="4478087" y="4493915"/>
            <a:ext cx="7100346" cy="584775"/>
          </a:xfrm>
          <a:prstGeom prst="rect">
            <a:avLst/>
          </a:prstGeom>
          <a:noFill/>
        </p:spPr>
        <p:txBody>
          <a:bodyPr wrap="square" rtlCol="0">
            <a:spAutoFit/>
          </a:bodyPr>
          <a:lstStyle/>
          <a:p>
            <a:pPr algn="ctr"/>
            <a:r>
              <a:rPr lang="en-US" sz="3200" dirty="0">
                <a:solidFill>
                  <a:srgbClr val="013F62"/>
                </a:solidFill>
              </a:rPr>
              <a:t>Sampling Equipment</a:t>
            </a:r>
          </a:p>
        </p:txBody>
      </p:sp>
      <p:sp>
        <p:nvSpPr>
          <p:cNvPr id="6" name="Slide Number Placeholder 5">
            <a:extLst>
              <a:ext uri="{FF2B5EF4-FFF2-40B4-BE49-F238E27FC236}">
                <a16:creationId xmlns:a16="http://schemas.microsoft.com/office/drawing/2014/main" id="{458813D5-58E4-4721-BF7D-ACDBF301CC28}"/>
              </a:ext>
            </a:extLst>
          </p:cNvPr>
          <p:cNvSpPr>
            <a:spLocks noGrp="1"/>
          </p:cNvSpPr>
          <p:nvPr>
            <p:ph type="sldNum" sz="quarter" idx="12"/>
          </p:nvPr>
        </p:nvSpPr>
        <p:spPr/>
        <p:txBody>
          <a:bodyPr/>
          <a:lstStyle/>
          <a:p>
            <a:fld id="{C7AE4AFB-FEC0-4F29-909E-DE1E918E075B}" type="slidenum">
              <a:rPr lang="en-US" smtClean="0"/>
              <a:t>8</a:t>
            </a:fld>
            <a:endParaRPr lang="en-US"/>
          </a:p>
        </p:txBody>
      </p:sp>
    </p:spTree>
    <p:extLst>
      <p:ext uri="{BB962C8B-B14F-4D97-AF65-F5344CB8AC3E}">
        <p14:creationId xmlns:p14="http://schemas.microsoft.com/office/powerpoint/2010/main" val="211472380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Soil Sampling</a:t>
            </a:r>
          </a:p>
        </p:txBody>
      </p:sp>
      <p:sp>
        <p:nvSpPr>
          <p:cNvPr id="7" name="Content Placeholder 2">
            <a:extLst>
              <a:ext uri="{FF2B5EF4-FFF2-40B4-BE49-F238E27FC236}">
                <a16:creationId xmlns:a16="http://schemas.microsoft.com/office/drawing/2014/main" id="{28BC4D0C-7942-4434-88DB-F3F8010B5F83}"/>
              </a:ext>
            </a:extLst>
          </p:cNvPr>
          <p:cNvSpPr txBox="1">
            <a:spLocks/>
          </p:cNvSpPr>
          <p:nvPr/>
        </p:nvSpPr>
        <p:spPr>
          <a:xfrm>
            <a:off x="838200" y="1538867"/>
            <a:ext cx="10693400" cy="4322217"/>
          </a:xfrm>
          <a:prstGeom prst="rect">
            <a:avLst/>
          </a:prstGeom>
        </p:spPr>
        <p:txBody>
          <a:bodyPr vert="horz" lIns="91440" tIns="45720" rIns="91440" bIns="45720" rtlCol="0">
            <a:noAutofit/>
          </a:bodyPr>
          <a:lstStyle>
            <a:lvl1pPr marL="228594" indent="-228594" algn="l" defTabSz="914377" rtl="0" eaLnBrk="1" latinLnBrk="0" hangingPunct="1">
              <a:lnSpc>
                <a:spcPts val="3000"/>
              </a:lnSpc>
              <a:spcBef>
                <a:spcPts val="1000"/>
              </a:spcBef>
              <a:buClr>
                <a:srgbClr val="013F62"/>
              </a:buClr>
              <a:buFont typeface="Wingdings" panose="05000000000000000000" pitchFamily="2" charset="2"/>
              <a:buChar char="§"/>
              <a:defRPr sz="2400" kern="1200">
                <a:solidFill>
                  <a:schemeClr val="tx1">
                    <a:lumMod val="75000"/>
                    <a:lumOff val="25000"/>
                  </a:schemeClr>
                </a:solidFill>
                <a:latin typeface="Arial" panose="020B0604020202020204" pitchFamily="34" charset="0"/>
                <a:ea typeface="+mn-ea"/>
                <a:cs typeface="Arial" panose="020B0604020202020204" pitchFamily="34" charset="0"/>
              </a:defRPr>
            </a:lvl1pPr>
            <a:lvl2pPr marL="685783" indent="-228594" algn="l" defTabSz="914377" rtl="0" eaLnBrk="1" latinLnBrk="0" hangingPunct="1">
              <a:lnSpc>
                <a:spcPct val="90000"/>
              </a:lnSpc>
              <a:spcBef>
                <a:spcPts val="500"/>
              </a:spcBef>
              <a:buClr>
                <a:srgbClr val="013F62"/>
              </a:buClr>
              <a:buFont typeface="Arial" panose="020B0604020202020204" pitchFamily="34" charset="0"/>
              <a:buChar char="–"/>
              <a:defRPr sz="2000" kern="1200">
                <a:solidFill>
                  <a:schemeClr val="tx1">
                    <a:lumMod val="75000"/>
                    <a:lumOff val="25000"/>
                  </a:schemeClr>
                </a:solidFill>
                <a:latin typeface="Arial" panose="020B0604020202020204" pitchFamily="34" charset="0"/>
                <a:ea typeface="+mn-ea"/>
                <a:cs typeface="Arial" panose="020B0604020202020204" pitchFamily="34" charset="0"/>
              </a:defRPr>
            </a:lvl2pPr>
            <a:lvl3pPr marL="1142971" indent="-228594" algn="l" defTabSz="914377" rtl="0" eaLnBrk="1" latinLnBrk="0" hangingPunct="1">
              <a:lnSpc>
                <a:spcPct val="90000"/>
              </a:lnSpc>
              <a:spcBef>
                <a:spcPts val="500"/>
              </a:spcBef>
              <a:buClr>
                <a:srgbClr val="013F62"/>
              </a:buClr>
              <a:buFont typeface="Wingdings" panose="05000000000000000000" pitchFamily="2" charset="2"/>
              <a:buChar char="§"/>
              <a:defRPr sz="1800" kern="1200">
                <a:solidFill>
                  <a:schemeClr val="tx1">
                    <a:lumMod val="75000"/>
                    <a:lumOff val="25000"/>
                  </a:schemeClr>
                </a:solidFill>
                <a:latin typeface="Arial" panose="020B0604020202020204" pitchFamily="34" charset="0"/>
                <a:ea typeface="+mn-ea"/>
                <a:cs typeface="Arial" panose="020B0604020202020204" pitchFamily="34" charset="0"/>
              </a:defRPr>
            </a:lvl3pPr>
            <a:lvl4pPr marL="1600160" indent="-228594" algn="l" defTabSz="914377" rtl="0" eaLnBrk="1" latinLnBrk="0" hangingPunct="1">
              <a:lnSpc>
                <a:spcPct val="90000"/>
              </a:lnSpc>
              <a:spcBef>
                <a:spcPts val="500"/>
              </a:spcBef>
              <a:buClr>
                <a:srgbClr val="013F62"/>
              </a:buClr>
              <a:buFont typeface="Courier New" panose="02070309020205020404" pitchFamily="49" charset="0"/>
              <a:buChar char="o"/>
              <a:defRPr sz="1800" kern="1200">
                <a:solidFill>
                  <a:schemeClr val="tx1">
                    <a:lumMod val="75000"/>
                    <a:lumOff val="25000"/>
                  </a:schemeClr>
                </a:solidFill>
                <a:latin typeface="Arial" panose="020B0604020202020204" pitchFamily="34" charset="0"/>
                <a:ea typeface="+mn-ea"/>
                <a:cs typeface="Arial" panose="020B0604020202020204" pitchFamily="34" charset="0"/>
              </a:defRPr>
            </a:lvl4pPr>
            <a:lvl5pPr marL="2057349" indent="-228594" algn="l" defTabSz="914377" rtl="0" eaLnBrk="1" latinLnBrk="0" hangingPunct="1">
              <a:lnSpc>
                <a:spcPct val="90000"/>
              </a:lnSpc>
              <a:spcBef>
                <a:spcPts val="500"/>
              </a:spcBef>
              <a:buClr>
                <a:srgbClr val="013F62"/>
              </a:buClr>
              <a:buFont typeface="Courier New" panose="02070309020205020404" pitchFamily="49" charset="0"/>
              <a:buChar char="o"/>
              <a:defRPr sz="1800" kern="1200">
                <a:solidFill>
                  <a:schemeClr val="tx1">
                    <a:lumMod val="75000"/>
                    <a:lumOff val="25000"/>
                  </a:schemeClr>
                </a:solidFill>
                <a:latin typeface="Arial" panose="020B0604020202020204" pitchFamily="34" charset="0"/>
                <a:ea typeface="+mn-ea"/>
                <a:cs typeface="Arial" panose="020B0604020202020204" pitchFamily="34" charset="0"/>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defTabSz="914400">
              <a:lnSpc>
                <a:spcPct val="90000"/>
              </a:lnSpc>
            </a:pPr>
            <a:r>
              <a:rPr lang="en-US" dirty="0"/>
              <a:t>Soil sampling</a:t>
            </a:r>
          </a:p>
          <a:p>
            <a:pPr marL="800100" lvl="1" indent="-342900" defTabSz="914400">
              <a:buFont typeface="Times New Roman" panose="02020603050405020304" pitchFamily="18" charset="0"/>
              <a:buChar char="⁻"/>
            </a:pPr>
            <a:r>
              <a:rPr lang="en-US" dirty="0"/>
              <a:t>Block sampling</a:t>
            </a:r>
          </a:p>
          <a:p>
            <a:pPr marL="800100" lvl="1" indent="-342900" defTabSz="914400">
              <a:buFont typeface="Times New Roman" panose="02020603050405020304" pitchFamily="18" charset="0"/>
              <a:buChar char="⁻"/>
            </a:pPr>
            <a:r>
              <a:rPr lang="en-US" dirty="0"/>
              <a:t>“Undisturbed” tube sampling</a:t>
            </a:r>
          </a:p>
          <a:p>
            <a:pPr marL="800100" lvl="1" indent="-342900" defTabSz="914400">
              <a:buFont typeface="Times New Roman" panose="02020603050405020304" pitchFamily="18" charset="0"/>
              <a:buChar char="⁻"/>
            </a:pPr>
            <a:r>
              <a:rPr lang="en-US" dirty="0"/>
              <a:t>SPT split spoon sampling</a:t>
            </a:r>
          </a:p>
          <a:p>
            <a:pPr lvl="0" defTabSz="914400">
              <a:lnSpc>
                <a:spcPct val="90000"/>
              </a:lnSpc>
            </a:pPr>
            <a:r>
              <a:rPr lang="en-US" dirty="0"/>
              <a:t>Challenges of collecting high quality samples in coast of Louisiana</a:t>
            </a:r>
          </a:p>
          <a:p>
            <a:pPr marL="800100" lvl="1" indent="-342900" defTabSz="914400">
              <a:buFont typeface="Times New Roman" panose="02020603050405020304" pitchFamily="18" charset="0"/>
              <a:buChar char="⁻"/>
            </a:pPr>
            <a:r>
              <a:rPr lang="en-US" dirty="0"/>
              <a:t>Very soft soils with low effective stress</a:t>
            </a:r>
          </a:p>
          <a:p>
            <a:pPr marL="800100" lvl="1" indent="-342900" defTabSz="914400">
              <a:buFont typeface="Times New Roman" panose="02020603050405020304" pitchFamily="18" charset="0"/>
              <a:buChar char="⁻"/>
            </a:pPr>
            <a:r>
              <a:rPr lang="en-US" dirty="0"/>
              <a:t>Existence of organic soils</a:t>
            </a:r>
          </a:p>
          <a:p>
            <a:pPr marL="800100" lvl="1" indent="-342900" defTabSz="914400">
              <a:buFont typeface="Times New Roman" panose="02020603050405020304" pitchFamily="18" charset="0"/>
              <a:buChar char="⁻"/>
            </a:pPr>
            <a:r>
              <a:rPr lang="en-US" dirty="0"/>
              <a:t>Transportation</a:t>
            </a:r>
          </a:p>
        </p:txBody>
      </p:sp>
      <p:sp>
        <p:nvSpPr>
          <p:cNvPr id="3" name="Slide Number Placeholder 2">
            <a:extLst>
              <a:ext uri="{FF2B5EF4-FFF2-40B4-BE49-F238E27FC236}">
                <a16:creationId xmlns:a16="http://schemas.microsoft.com/office/drawing/2014/main" id="{4CEB72CE-14DE-41EE-A41C-2EB683219B6A}"/>
              </a:ext>
            </a:extLst>
          </p:cNvPr>
          <p:cNvSpPr>
            <a:spLocks noGrp="1"/>
          </p:cNvSpPr>
          <p:nvPr>
            <p:ph type="sldNum" sz="quarter" idx="12"/>
          </p:nvPr>
        </p:nvSpPr>
        <p:spPr/>
        <p:txBody>
          <a:bodyPr/>
          <a:lstStyle/>
          <a:p>
            <a:fld id="{C7AE4AFB-FEC0-4F29-909E-DE1E918E075B}" type="slidenum">
              <a:rPr lang="en-US" smtClean="0"/>
              <a:t>9</a:t>
            </a:fld>
            <a:endParaRPr lang="en-US" dirty="0"/>
          </a:p>
        </p:txBody>
      </p:sp>
    </p:spTree>
    <p:extLst>
      <p:ext uri="{BB962C8B-B14F-4D97-AF65-F5344CB8AC3E}">
        <p14:creationId xmlns:p14="http://schemas.microsoft.com/office/powerpoint/2010/main" val="3962405615"/>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heme/theme1.xml><?xml version="1.0" encoding="utf-8"?>
<a:theme xmlns:a="http://schemas.openxmlformats.org/drawingml/2006/main" name="Office Theme">
  <a:themeElements>
    <a:clrScheme name="GeoEngineers">
      <a:dk1>
        <a:sysClr val="windowText" lastClr="000000"/>
      </a:dk1>
      <a:lt1>
        <a:sysClr val="window" lastClr="FFFFFF"/>
      </a:lt1>
      <a:dk2>
        <a:srgbClr val="44546A"/>
      </a:dk2>
      <a:lt2>
        <a:srgbClr val="E7E6E6"/>
      </a:lt2>
      <a:accent1>
        <a:srgbClr val="7A9E00"/>
      </a:accent1>
      <a:accent2>
        <a:srgbClr val="EB7F09"/>
      </a:accent2>
      <a:accent3>
        <a:srgbClr val="B8AD92"/>
      </a:accent3>
      <a:accent4>
        <a:srgbClr val="D9B410"/>
      </a:accent4>
      <a:accent5>
        <a:srgbClr val="00213A"/>
      </a:accent5>
      <a:accent6>
        <a:srgbClr val="7A9E00"/>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D6363EA9-0331-4586-A0B8-ADE104A78F1A}" vid="{60FC2547-0FBD-4EB2-997A-74DB8AA6593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GeoEngineers">
    <a:dk1>
      <a:sysClr val="windowText" lastClr="000000"/>
    </a:dk1>
    <a:lt1>
      <a:sysClr val="window" lastClr="FFFFFF"/>
    </a:lt1>
    <a:dk2>
      <a:srgbClr val="44546A"/>
    </a:dk2>
    <a:lt2>
      <a:srgbClr val="E7E6E6"/>
    </a:lt2>
    <a:accent1>
      <a:srgbClr val="7A9E00"/>
    </a:accent1>
    <a:accent2>
      <a:srgbClr val="EB7F09"/>
    </a:accent2>
    <a:accent3>
      <a:srgbClr val="B8AD92"/>
    </a:accent3>
    <a:accent4>
      <a:srgbClr val="D9B410"/>
    </a:accent4>
    <a:accent5>
      <a:srgbClr val="00213A"/>
    </a:accent5>
    <a:accent6>
      <a:srgbClr val="7A9E00"/>
    </a:accent6>
    <a:hlink>
      <a:srgbClr val="0563C1"/>
    </a:hlink>
    <a:folHlink>
      <a:srgbClr val="954F72"/>
    </a:folHlink>
  </a:clrScheme>
</a:themeOverride>
</file>

<file path=ppt/theme/themeOverride2.xml><?xml version="1.0" encoding="utf-8"?>
<a:themeOverride xmlns:a="http://schemas.openxmlformats.org/drawingml/2006/main">
  <a:clrScheme name="GeoEngineers">
    <a:dk1>
      <a:sysClr val="windowText" lastClr="000000"/>
    </a:dk1>
    <a:lt1>
      <a:sysClr val="window" lastClr="FFFFFF"/>
    </a:lt1>
    <a:dk2>
      <a:srgbClr val="44546A"/>
    </a:dk2>
    <a:lt2>
      <a:srgbClr val="E7E6E6"/>
    </a:lt2>
    <a:accent1>
      <a:srgbClr val="7A9E00"/>
    </a:accent1>
    <a:accent2>
      <a:srgbClr val="EB7F09"/>
    </a:accent2>
    <a:accent3>
      <a:srgbClr val="B8AD92"/>
    </a:accent3>
    <a:accent4>
      <a:srgbClr val="D9B410"/>
    </a:accent4>
    <a:accent5>
      <a:srgbClr val="00213A"/>
    </a:accent5>
    <a:accent6>
      <a:srgbClr val="7A9E00"/>
    </a:accent6>
    <a:hlink>
      <a:srgbClr val="0563C1"/>
    </a:hlink>
    <a:folHlink>
      <a:srgbClr val="954F72"/>
    </a:folHlink>
  </a:clrScheme>
</a:themeOverride>
</file>

<file path=ppt/theme/themeOverride3.xml><?xml version="1.0" encoding="utf-8"?>
<a:themeOverride xmlns:a="http://schemas.openxmlformats.org/drawingml/2006/main">
  <a:clrScheme name="GeoEngineers">
    <a:dk1>
      <a:sysClr val="windowText" lastClr="000000"/>
    </a:dk1>
    <a:lt1>
      <a:sysClr val="window" lastClr="FFFFFF"/>
    </a:lt1>
    <a:dk2>
      <a:srgbClr val="44546A"/>
    </a:dk2>
    <a:lt2>
      <a:srgbClr val="E7E6E6"/>
    </a:lt2>
    <a:accent1>
      <a:srgbClr val="7A9E00"/>
    </a:accent1>
    <a:accent2>
      <a:srgbClr val="EB7F09"/>
    </a:accent2>
    <a:accent3>
      <a:srgbClr val="B8AD92"/>
    </a:accent3>
    <a:accent4>
      <a:srgbClr val="D9B410"/>
    </a:accent4>
    <a:accent5>
      <a:srgbClr val="00213A"/>
    </a:accent5>
    <a:accent6>
      <a:srgbClr val="7A9E00"/>
    </a:accent6>
    <a:hlink>
      <a:srgbClr val="0563C1"/>
    </a:hlink>
    <a:folHlink>
      <a:srgbClr val="954F72"/>
    </a:folHlink>
  </a:clr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Internal Presentation" ma:contentTypeID="0x0101009DFE965902A01C468A43EEEF9BDBFE7A0083A18808F8692F44A255B8F88563FBB8" ma:contentTypeVersion="11" ma:contentTypeDescription="" ma:contentTypeScope="" ma:versionID="078ab96a92322ef354a7a05166e5e94b">
  <xsd:schema xmlns:xsd="http://www.w3.org/2001/XMLSchema" xmlns:xs="http://www.w3.org/2001/XMLSchema" xmlns:p="http://schemas.microsoft.com/office/2006/metadata/properties" xmlns:ns3="7f1caf9d-a61a-40fb-894d-fb3f09008bec" targetNamespace="http://schemas.microsoft.com/office/2006/metadata/properties" ma:root="true" ma:fieldsID="0529af15160e790220efe92057586397" ns3:_="">
    <xsd:import namespace="7f1caf9d-a61a-40fb-894d-fb3f09008bec"/>
    <xsd:element name="properties">
      <xsd:complexType>
        <xsd:sequence>
          <xsd:element name="documentManagement">
            <xsd:complexType>
              <xsd:all>
                <xsd:element ref="ns3:PresentedBy" minOccurs="0"/>
                <xsd:element ref="ns3:PresentationDate" minOccurs="0"/>
                <xsd:element ref="ns3:MeetingName" minOccurs="0"/>
                <xsd:element ref="ns3:CopyrightPermission" minOccurs="0"/>
                <xsd:element ref="ns3:ShareholderMeeting" minOccurs="0"/>
                <xsd:element ref="ns3:aa82e752d07744ca91d41377f07d7821" minOccurs="0"/>
                <xsd:element ref="ns3:m6794f0c73a74efa901754178f630d60" minOccurs="0"/>
                <xsd:element ref="ns3:pa11b91cba4a4f61b3279d49110d29ff" minOccurs="0"/>
                <xsd:element ref="ns3:g6be9f6dbc194d9e80380bc6c8227ae7" minOccurs="0"/>
                <xsd:element ref="ns3:l6b95aaa0424468d98041f5b15132a20" minOccurs="0"/>
                <xsd:element ref="ns3:p24f914eb2d04f52b3603fa5cd1704d2" minOccurs="0"/>
                <xsd:element ref="ns3:TaxCatchAllLabel" minOccurs="0"/>
                <xsd:element ref="ns3:TaxCatchAll" minOccurs="0"/>
                <xsd:element ref="ns3:WherePresented"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f1caf9d-a61a-40fb-894d-fb3f09008bec" elementFormDefault="qualified">
    <xsd:import namespace="http://schemas.microsoft.com/office/2006/documentManagement/types"/>
    <xsd:import namespace="http://schemas.microsoft.com/office/infopath/2007/PartnerControls"/>
    <xsd:element name="PresentedBy" ma:index="2" nillable="true" ma:displayName="Presented By" ma:internalName="PresentedBy">
      <xsd:simpleType>
        <xsd:restriction base="dms:Text">
          <xsd:maxLength value="50"/>
        </xsd:restriction>
      </xsd:simpleType>
    </xsd:element>
    <xsd:element name="PresentationDate" ma:index="3" nillable="true" ma:displayName="Presentation Date" ma:format="DateOnly" ma:internalName="PresentationDate">
      <xsd:simpleType>
        <xsd:restriction base="dms:DateTime"/>
      </xsd:simpleType>
    </xsd:element>
    <xsd:element name="MeetingName" ma:index="4" nillable="true" ma:displayName="Meeting Name" ma:internalName="MeetingName">
      <xsd:simpleType>
        <xsd:restriction base="dms:Text">
          <xsd:maxLength value="35"/>
        </xsd:restriction>
      </xsd:simpleType>
    </xsd:element>
    <xsd:element name="CopyrightPermission" ma:index="6" nillable="true" ma:displayName="Copyright Permission" ma:format="Dropdown" ma:internalName="CopyrightPermission">
      <xsd:simpleType>
        <xsd:restriction base="dms:Choice">
          <xsd:enumeration value="Free"/>
          <xsd:enumeration value="One Time Only"/>
          <xsd:enumeration value="Must Request"/>
        </xsd:restriction>
      </xsd:simpleType>
    </xsd:element>
    <xsd:element name="ShareholderMeeting" ma:index="11" nillable="true" ma:displayName="Shareholder Meeting" ma:format="Dropdown" ma:internalName="ShareholderMeeting">
      <xsd:simpleType>
        <xsd:restriction base="dms:Choice">
          <xsd:enumeration value="Yes"/>
          <xsd:enumeration value="No"/>
        </xsd:restriction>
      </xsd:simpleType>
    </xsd:element>
    <xsd:element name="aa82e752d07744ca91d41377f07d7821" ma:index="15" nillable="true" ma:taxonomy="true" ma:internalName="aa82e752d07744ca91d41377f07d7821" ma:taxonomyFieldName="DocumentType" ma:displayName="Document Type" ma:default="" ma:fieldId="{aa82e752-d077-44ca-91d4-1377f07d7821}" ma:sspId="16f8628c-7079-477e-9272-48e58127145c" ma:termSetId="2c65536b-5fac-430e-bcc3-ea66bae61306" ma:anchorId="00000000-0000-0000-0000-000000000000" ma:open="false" ma:isKeyword="false">
      <xsd:complexType>
        <xsd:sequence>
          <xsd:element ref="pc:Terms" minOccurs="0" maxOccurs="1"/>
        </xsd:sequence>
      </xsd:complexType>
    </xsd:element>
    <xsd:element name="m6794f0c73a74efa901754178f630d60" ma:index="17" nillable="true" ma:taxonomy="true" ma:internalName="m6794f0c73a74efa901754178f630d60" ma:taxonomyFieldName="GeoEngineersOffice" ma:displayName="GeoEngineers Office" ma:default="" ma:fieldId="{66794f0c-73a7-4efa-9017-54178f630d60}" ma:sspId="16f8628c-7079-477e-9272-48e58127145c" ma:termSetId="8b4b706d-ecd4-460c-8919-3227be59db95" ma:anchorId="00000000-0000-0000-0000-000000000000" ma:open="false" ma:isKeyword="false">
      <xsd:complexType>
        <xsd:sequence>
          <xsd:element ref="pc:Terms" minOccurs="0" maxOccurs="1"/>
        </xsd:sequence>
      </xsd:complexType>
    </xsd:element>
    <xsd:element name="pa11b91cba4a4f61b3279d49110d29ff" ma:index="19" nillable="true" ma:taxonomy="true" ma:internalName="pa11b91cba4a4f61b3279d49110d29ff" ma:taxonomyFieldName="Group1" ma:displayName="Group" ma:default="" ma:fieldId="{9a11b91c-ba4a-4f61-b327-9d49110d29ff}" ma:sspId="16f8628c-7079-477e-9272-48e58127145c" ma:termSetId="02d2c327-2975-4295-9ad9-200b7ab24028" ma:anchorId="00000000-0000-0000-0000-000000000000" ma:open="false" ma:isKeyword="false">
      <xsd:complexType>
        <xsd:sequence>
          <xsd:element ref="pc:Terms" minOccurs="0" maxOccurs="1"/>
        </xsd:sequence>
      </xsd:complexType>
    </xsd:element>
    <xsd:element name="g6be9f6dbc194d9e80380bc6c8227ae7" ma:index="21" nillable="true" ma:taxonomy="true" ma:internalName="g6be9f6dbc194d9e80380bc6c8227ae7" ma:taxonomyFieldName="MediaType" ma:displayName="Media Type" ma:default="" ma:fieldId="{06be9f6d-bc19-4d9e-8038-0bc6c8227ae7}" ma:sspId="16f8628c-7079-477e-9272-48e58127145c" ma:termSetId="5b57856f-1746-433f-b04f-3607aceb94eb" ma:anchorId="00000000-0000-0000-0000-000000000000" ma:open="false" ma:isKeyword="false">
      <xsd:complexType>
        <xsd:sequence>
          <xsd:element ref="pc:Terms" minOccurs="0" maxOccurs="1"/>
        </xsd:sequence>
      </xsd:complexType>
    </xsd:element>
    <xsd:element name="l6b95aaa0424468d98041f5b15132a20" ma:index="23" nillable="true" ma:taxonomy="true" ma:internalName="l6b95aaa0424468d98041f5b15132a20" ma:taxonomyFieldName="Year" ma:displayName="Year" ma:default="" ma:fieldId="{56b95aaa-0424-468d-9804-1f5b15132a20}" ma:sspId="16f8628c-7079-477e-9272-48e58127145c" ma:termSetId="2dd58e43-436e-4f31-8362-63fbbe1a119e" ma:anchorId="00000000-0000-0000-0000-000000000000" ma:open="false" ma:isKeyword="false">
      <xsd:complexType>
        <xsd:sequence>
          <xsd:element ref="pc:Terms" minOccurs="0" maxOccurs="1"/>
        </xsd:sequence>
      </xsd:complexType>
    </xsd:element>
    <xsd:element name="p24f914eb2d04f52b3603fa5cd1704d2" ma:index="25" nillable="true" ma:taxonomy="true" ma:internalName="p24f914eb2d04f52b3603fa5cd1704d2" ma:taxonomyFieldName="Discipline" ma:displayName="Discipline" ma:default="" ma:fieldId="{924f914e-b2d0-4f52-b360-3fa5cd1704d2}" ma:sspId="16f8628c-7079-477e-9272-48e58127145c" ma:termSetId="f90678b8-aff7-4032-a2bc-7041b1361740" ma:anchorId="00000000-0000-0000-0000-000000000000" ma:open="false" ma:isKeyword="false">
      <xsd:complexType>
        <xsd:sequence>
          <xsd:element ref="pc:Terms" minOccurs="0" maxOccurs="1"/>
        </xsd:sequence>
      </xsd:complexType>
    </xsd:element>
    <xsd:element name="TaxCatchAllLabel" ma:index="26" nillable="true" ma:displayName="Taxonomy Catch All Column1" ma:hidden="true" ma:list="{0af8a311-44df-44e9-bd3b-767e606641ae}" ma:internalName="TaxCatchAllLabel" ma:readOnly="true" ma:showField="CatchAllDataLabel" ma:web="7f1caf9d-a61a-40fb-894d-fb3f09008bec">
      <xsd:complexType>
        <xsd:complexContent>
          <xsd:extension base="dms:MultiChoiceLookup">
            <xsd:sequence>
              <xsd:element name="Value" type="dms:Lookup" maxOccurs="unbounded" minOccurs="0" nillable="true"/>
            </xsd:sequence>
          </xsd:extension>
        </xsd:complexContent>
      </xsd:complexType>
    </xsd:element>
    <xsd:element name="TaxCatchAll" ma:index="27" nillable="true" ma:displayName="Taxonomy Catch All Column" ma:hidden="true" ma:list="{0af8a311-44df-44e9-bd3b-767e606641ae}" ma:internalName="TaxCatchAll" ma:showField="CatchAllData" ma:web="7f1caf9d-a61a-40fb-894d-fb3f09008bec">
      <xsd:complexType>
        <xsd:complexContent>
          <xsd:extension base="dms:MultiChoiceLookup">
            <xsd:sequence>
              <xsd:element name="Value" type="dms:Lookup" maxOccurs="unbounded" minOccurs="0" nillable="true"/>
            </xsd:sequence>
          </xsd:extension>
        </xsd:complexContent>
      </xsd:complexType>
    </xsd:element>
    <xsd:element name="WherePresented" ma:index="29" nillable="true" ma:displayName="Where Presented" ma:list="{c5f312d9-2411-44db-b56d-ee4a1d8f3e1c}" ma:internalName="WherePresented" ma:showField="Title" ma:web="7f1caf9d-a61a-40fb-894d-fb3f09008bec">
      <xsd:simpleType>
        <xsd:restriction base="dms:Lookup"/>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ma:index="1" ma:displayName="Author"/>
        <xsd:element ref="dcterms:created" minOccurs="0" maxOccurs="1"/>
        <xsd:element ref="dc:identifier" minOccurs="0" maxOccurs="1"/>
        <xsd:element name="contentType" minOccurs="0" maxOccurs="1" type="xsd:string" ma:index="18" ma:displayName="Content Type"/>
        <xsd:element ref="dc:title" minOccurs="0" maxOccurs="1" ma:index="0" ma:displayName="Title"/>
        <xsd:element ref="dc:subject" minOccurs="0" maxOccurs="1"/>
        <xsd:element ref="dc:description" minOccurs="0" maxOccurs="1"/>
        <xsd:element name="keywords" minOccurs="0" maxOccurs="1" type="xsd:string" ma:index="14" ma:displayName="Keywords"/>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resentationDate xmlns="7f1caf9d-a61a-40fb-894d-fb3f09008bec">2017-05-04T07:00:00+00:00</PresentationDate>
    <g6be9f6dbc194d9e80380bc6c8227ae7 xmlns="7f1caf9d-a61a-40fb-894d-fb3f09008bec">
      <Terms xmlns="http://schemas.microsoft.com/office/infopath/2007/PartnerControls"/>
    </g6be9f6dbc194d9e80380bc6c8227ae7>
    <p24f914eb2d04f52b3603fa5cd1704d2 xmlns="7f1caf9d-a61a-40fb-894d-fb3f09008bec">
      <Terms xmlns="http://schemas.microsoft.com/office/infopath/2007/PartnerControls"/>
    </p24f914eb2d04f52b3603fa5cd1704d2>
    <pa11b91cba4a4f61b3279d49110d29ff xmlns="7f1caf9d-a61a-40fb-894d-fb3f09008bec">
      <Terms xmlns="http://schemas.microsoft.com/office/infopath/2007/PartnerControls">
        <TermInfo xmlns="http://schemas.microsoft.com/office/infopath/2007/PartnerControls">
          <TermName xmlns="http://schemas.microsoft.com/office/infopath/2007/PartnerControls">GeoTechnical</TermName>
          <TermId xmlns="http://schemas.microsoft.com/office/infopath/2007/PartnerControls">e52e54fa-0f0a-4aea-9a43-1889f95dcf03</TermId>
        </TermInfo>
      </Terms>
    </pa11b91cba4a4f61b3279d49110d29ff>
    <MeetingName xmlns="7f1caf9d-a61a-40fb-894d-fb3f09008bec">Geotechnical Group Meeting - May 20</MeetingName>
    <PresentedBy xmlns="7f1caf9d-a61a-40fb-894d-fb3f09008bec" xsi:nil="true"/>
    <WherePresented xmlns="7f1caf9d-a61a-40fb-894d-fb3f09008bec" xsi:nil="true"/>
    <m6794f0c73a74efa901754178f630d60 xmlns="7f1caf9d-a61a-40fb-894d-fb3f09008bec">
      <Terms xmlns="http://schemas.microsoft.com/office/infopath/2007/PartnerControls"/>
    </m6794f0c73a74efa901754178f630d60>
    <aa82e752d07744ca91d41377f07d7821 xmlns="7f1caf9d-a61a-40fb-894d-fb3f09008bec">
      <Terms xmlns="http://schemas.microsoft.com/office/infopath/2007/PartnerControls">
        <TermInfo xmlns="http://schemas.microsoft.com/office/infopath/2007/PartnerControls">
          <TermName xmlns="http://schemas.microsoft.com/office/infopath/2007/PartnerControls">Presentation</TermName>
          <TermId xmlns="http://schemas.microsoft.com/office/infopath/2007/PartnerControls">d0ffae64-fbc8-47c9-9158-a4ae1189e120</TermId>
        </TermInfo>
      </Terms>
    </aa82e752d07744ca91d41377f07d7821>
    <l6b95aaa0424468d98041f5b15132a20 xmlns="7f1caf9d-a61a-40fb-894d-fb3f09008bec">
      <Terms xmlns="http://schemas.microsoft.com/office/infopath/2007/PartnerControls">
        <TermInfo xmlns="http://schemas.microsoft.com/office/infopath/2007/PartnerControls">
          <TermName xmlns="http://schemas.microsoft.com/office/infopath/2007/PartnerControls">2017</TermName>
          <TermId xmlns="http://schemas.microsoft.com/office/infopath/2007/PartnerControls">a40d3ba5-b212-4d59-be43-e1bda8bfec67</TermId>
        </TermInfo>
      </Terms>
    </l6b95aaa0424468d98041f5b15132a20>
    <TaxCatchAll xmlns="7f1caf9d-a61a-40fb-894d-fb3f09008bec">
      <Value>11</Value>
      <Value>23</Value>
      <Value>63</Value>
    </TaxCatchAll>
    <CopyrightPermission xmlns="7f1caf9d-a61a-40fb-894d-fb3f09008bec">Free</CopyrightPermission>
    <ShareholderMeeting xmlns="7f1caf9d-a61a-40fb-894d-fb3f09008bec" xsi:nil="true"/>
  </documentManagement>
</p:properties>
</file>

<file path=customXml/itemProps1.xml><?xml version="1.0" encoding="utf-8"?>
<ds:datastoreItem xmlns:ds="http://schemas.openxmlformats.org/officeDocument/2006/customXml" ds:itemID="{B87BC10C-D4B0-4FF1-B9C9-6CB4BF5ABD90}">
  <ds:schemaRefs>
    <ds:schemaRef ds:uri="http://schemas.microsoft.com/sharepoint/v3/contenttype/forms"/>
  </ds:schemaRefs>
</ds:datastoreItem>
</file>

<file path=customXml/itemProps2.xml><?xml version="1.0" encoding="utf-8"?>
<ds:datastoreItem xmlns:ds="http://schemas.openxmlformats.org/officeDocument/2006/customXml" ds:itemID="{43F2351C-C550-484F-8FDE-F17B7000AA8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f1caf9d-a61a-40fb-894d-fb3f09008be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63B9F249-D5C6-4050-8A0C-2FD858F101DB}">
  <ds:schemaRefs>
    <ds:schemaRef ds:uri="http://schemas.openxmlformats.org/package/2006/metadata/core-properties"/>
    <ds:schemaRef ds:uri="http://purl.org/dc/terms/"/>
    <ds:schemaRef ds:uri="http://schemas.microsoft.com/office/infopath/2007/PartnerControls"/>
    <ds:schemaRef ds:uri="http://schemas.microsoft.com/office/2006/documentManagement/types"/>
    <ds:schemaRef ds:uri="7f1caf9d-a61a-40fb-894d-fb3f09008bec"/>
    <ds:schemaRef ds:uri="http://purl.org/dc/elements/1.1/"/>
    <ds:schemaRef ds:uri="http://schemas.microsoft.com/office/2006/metadata/properties"/>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otalTime>475</TotalTime>
  <Words>6017</Words>
  <Application>Microsoft Office PowerPoint</Application>
  <PresentationFormat>Widescreen</PresentationFormat>
  <Paragraphs>645</Paragraphs>
  <Slides>48</Slides>
  <Notes>43</Notes>
  <HiddenSlides>1</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48</vt:i4>
      </vt:variant>
    </vt:vector>
  </HeadingPairs>
  <TitlesOfParts>
    <vt:vector size="58" baseType="lpstr">
      <vt:lpstr>Arial</vt:lpstr>
      <vt:lpstr>Calibri</vt:lpstr>
      <vt:lpstr>Cambria Math</vt:lpstr>
      <vt:lpstr>Courier New</vt:lpstr>
      <vt:lpstr>Franklin Gothic Book</vt:lpstr>
      <vt:lpstr>Franklin Gothic Medium</vt:lpstr>
      <vt:lpstr>Symbol</vt:lpstr>
      <vt:lpstr>Times New Roman</vt:lpstr>
      <vt:lpstr>Wingdings</vt:lpstr>
      <vt:lpstr>Office Theme</vt:lpstr>
      <vt:lpstr>Coastal Louisiana Geotechnical Parameter Correlations</vt:lpstr>
      <vt:lpstr>Outline</vt:lpstr>
      <vt:lpstr>Objective </vt:lpstr>
      <vt:lpstr>Empirical Correlations </vt:lpstr>
      <vt:lpstr>Data Sources</vt:lpstr>
      <vt:lpstr>Locations of the 15 Projects</vt:lpstr>
      <vt:lpstr>Projects</vt:lpstr>
      <vt:lpstr>Sampling Equipment</vt:lpstr>
      <vt:lpstr>Soil Sampling</vt:lpstr>
      <vt:lpstr>Sample Disturbance</vt:lpstr>
      <vt:lpstr>Common Precautions</vt:lpstr>
      <vt:lpstr>By Sea…</vt:lpstr>
      <vt:lpstr>PowerPoint Presentation</vt:lpstr>
      <vt:lpstr>And By Land</vt:lpstr>
      <vt:lpstr>PowerPoint Presentation</vt:lpstr>
      <vt:lpstr>Concede Samples are Disturbed</vt:lpstr>
      <vt:lpstr>Correcting Consolidation Parameters - Cr</vt:lpstr>
      <vt:lpstr>Correcting Consolidation Parameters - Cr</vt:lpstr>
      <vt:lpstr>PowerPoint Presentation</vt:lpstr>
      <vt:lpstr>Schmertmann (1955)</vt:lpstr>
      <vt:lpstr>Schmertmann (1955)</vt:lpstr>
      <vt:lpstr>Empirical Correlations </vt:lpstr>
      <vt:lpstr>PowerPoint Presentation</vt:lpstr>
      <vt:lpstr>PowerPoint Presentation</vt:lpstr>
      <vt:lpstr>PowerPoint Presentation</vt:lpstr>
      <vt:lpstr>Empirical Correlations for Recompression Index (Cr) </vt:lpstr>
      <vt:lpstr>PowerPoint Presentation</vt:lpstr>
      <vt:lpstr>Empirical Correlations of Coefficient Consolidation (cv)</vt:lpstr>
      <vt:lpstr>PowerPoint Presentation</vt:lpstr>
      <vt:lpstr>Developing Database</vt:lpstr>
      <vt:lpstr>Developing Database</vt:lpstr>
      <vt:lpstr>Empirical Correlations</vt:lpstr>
      <vt:lpstr>Preconsolidation Stress (’p)</vt:lpstr>
      <vt:lpstr>Preconsolidation Stress (’p)</vt:lpstr>
      <vt:lpstr>Specific Gravity (G)</vt:lpstr>
      <vt:lpstr>Total Unit Weight (t)</vt:lpstr>
      <vt:lpstr>Compression Index (Cc)</vt:lpstr>
      <vt:lpstr>Compression Index (Cc)</vt:lpstr>
      <vt:lpstr>Compression Index (Cc)</vt:lpstr>
      <vt:lpstr>Compression Index (Cc)</vt:lpstr>
      <vt:lpstr>PowerPoint Presentation</vt:lpstr>
      <vt:lpstr>Recompression Index (Cc)</vt:lpstr>
      <vt:lpstr>Coefficient of Consolidation (cv)</vt:lpstr>
      <vt:lpstr>Coefficient of Consolidation (cv) at 5’p</vt:lpstr>
      <vt:lpstr>Application of the Developed Correlations in Practice</vt:lpstr>
      <vt:lpstr>Correlations in Practice</vt:lpstr>
      <vt:lpstr>Conclusions and Recommendations</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Coastal Louisiana Geotechnical Parameter Correlations</dc:title>
  <dc:creator>Maria Q. Do</dc:creator>
  <cp:lastModifiedBy>David S. Eley</cp:lastModifiedBy>
  <cp:revision>73</cp:revision>
  <dcterms:created xsi:type="dcterms:W3CDTF">2019-09-19T22:16:38Z</dcterms:created>
  <dcterms:modified xsi:type="dcterms:W3CDTF">2019-09-24T15:20:41Z</dcterms:modified>
</cp:coreProperties>
</file>