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56" r:id="rId3"/>
    <p:sldId id="303" r:id="rId4"/>
    <p:sldId id="298" r:id="rId5"/>
    <p:sldId id="289" r:id="rId6"/>
    <p:sldId id="304" r:id="rId7"/>
    <p:sldId id="305" r:id="rId8"/>
    <p:sldId id="302" r:id="rId9"/>
    <p:sldId id="291" r:id="rId10"/>
    <p:sldId id="281" r:id="rId11"/>
    <p:sldId id="282" r:id="rId12"/>
    <p:sldId id="292" r:id="rId13"/>
    <p:sldId id="293" r:id="rId14"/>
    <p:sldId id="260" r:id="rId15"/>
    <p:sldId id="270" r:id="rId16"/>
    <p:sldId id="285" r:id="rId17"/>
    <p:sldId id="261" r:id="rId18"/>
    <p:sldId id="294" r:id="rId19"/>
    <p:sldId id="272" r:id="rId20"/>
    <p:sldId id="301" r:id="rId21"/>
    <p:sldId id="299" r:id="rId22"/>
    <p:sldId id="280" r:id="rId23"/>
    <p:sldId id="297" r:id="rId24"/>
    <p:sldId id="295" r:id="rId25"/>
    <p:sldId id="274" r:id="rId26"/>
    <p:sldId id="275" r:id="rId27"/>
    <p:sldId id="276" r:id="rId28"/>
    <p:sldId id="278" r:id="rId29"/>
    <p:sldId id="277" r:id="rId30"/>
    <p:sldId id="262" r:id="rId3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A6B8"/>
    <a:srgbClr val="013F62"/>
    <a:srgbClr val="015889"/>
    <a:srgbClr val="88A82F"/>
    <a:srgbClr val="01517D"/>
    <a:srgbClr val="A8CF51"/>
    <a:srgbClr val="7AA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7" autoAdjust="0"/>
    <p:restoredTop sz="91139" autoAdjust="0"/>
  </p:normalViewPr>
  <p:slideViewPr>
    <p:cSldViewPr snapToGrid="0">
      <p:cViewPr varScale="1">
        <p:scale>
          <a:sx n="102" d="100"/>
          <a:sy n="102" d="100"/>
        </p:scale>
        <p:origin x="37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E76BA5F-FC14-495B-BC13-72E12D163484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3ABF0B4-4EE4-4F2B-AF04-2AEF9E908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8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BF0B4-4EE4-4F2B-AF04-2AEF9E908F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1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BF0B4-4EE4-4F2B-AF04-2AEF9E908F0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01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BF0B4-4EE4-4F2B-AF04-2AEF9E908F0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84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BF0B4-4EE4-4F2B-AF04-2AEF9E908F0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90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BF0B4-4EE4-4F2B-AF04-2AEF9E908F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13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BF0B4-4EE4-4F2B-AF04-2AEF9E908F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99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BF0B4-4EE4-4F2B-AF04-2AEF9E908F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82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BF0B4-4EE4-4F2B-AF04-2AEF9E908F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15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BF0B4-4EE4-4F2B-AF04-2AEF9E908F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47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BF0B4-4EE4-4F2B-AF04-2AEF9E908F0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24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BF0B4-4EE4-4F2B-AF04-2AEF9E908F0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28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BF0B4-4EE4-4F2B-AF04-2AEF9E908F0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56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 flip="none" rotWithShape="1">
          <a:gsLst>
            <a:gs pos="0">
              <a:srgbClr val="82A6B8"/>
            </a:gs>
            <a:gs pos="96000">
              <a:srgbClr val="013F6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1"/>
            <a:ext cx="9144000" cy="6858002"/>
          </a:xfrm>
          <a:prstGeom prst="rect">
            <a:avLst/>
          </a:prstGeom>
          <a:gradFill>
            <a:gsLst>
              <a:gs pos="0">
                <a:srgbClr val="015889"/>
              </a:gs>
              <a:gs pos="96000">
                <a:srgbClr val="013F6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1651794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03169"/>
            <a:ext cx="6858000" cy="70680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BE6-1CCF-4CB0-BFBF-9C52697D08E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E4AFB-FEC0-4F29-909E-DE1E918E075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43000" y="3509963"/>
            <a:ext cx="6858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95" y="3437708"/>
            <a:ext cx="7830105" cy="3365079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0" y="6743351"/>
            <a:ext cx="9144000" cy="118872"/>
          </a:xfrm>
          <a:prstGeom prst="rect">
            <a:avLst/>
          </a:prstGeom>
          <a:solidFill>
            <a:srgbClr val="88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11" y="3884271"/>
            <a:ext cx="2082289" cy="38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50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13F6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594" indent="-228594">
              <a:buClr>
                <a:srgbClr val="013F62"/>
              </a:buClr>
              <a:buFont typeface="Wingdings" panose="05000000000000000000" pitchFamily="2" charset="2"/>
              <a:buChar char="§"/>
              <a:defRPr/>
            </a:lvl1pPr>
            <a:lvl2pPr marL="685783" indent="-228594">
              <a:buClr>
                <a:srgbClr val="013F62"/>
              </a:buClr>
              <a:buFont typeface="Arial" panose="020B0604020202020204" pitchFamily="34" charset="0"/>
              <a:buChar char="–"/>
              <a:defRPr/>
            </a:lvl2pPr>
            <a:lvl3pPr marL="1142971" indent="-228594">
              <a:buClr>
                <a:srgbClr val="013F62"/>
              </a:buClr>
              <a:buFont typeface="Wingdings" panose="05000000000000000000" pitchFamily="2" charset="2"/>
              <a:buChar char="§"/>
              <a:defRPr/>
            </a:lvl3pPr>
            <a:lvl4pPr marL="1600160" indent="-228594">
              <a:buClr>
                <a:srgbClr val="013F62"/>
              </a:buClr>
              <a:buFont typeface="Courier New" panose="02070309020205020404" pitchFamily="49" charset="0"/>
              <a:buChar char="o"/>
              <a:defRPr/>
            </a:lvl4pPr>
            <a:lvl5pPr marL="2057349" indent="-228594">
              <a:buClr>
                <a:srgbClr val="013F62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BE6-1CCF-4CB0-BFBF-9C52697D08E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</p:spPr>
        <p:txBody>
          <a:bodyPr/>
          <a:lstStyle/>
          <a:p>
            <a:fld id="{C7AE4AFB-FEC0-4F29-909E-DE1E918E07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348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7797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7797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BE6-1CCF-4CB0-BFBF-9C52697D08E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E4AFB-FEC0-4F29-909E-DE1E918E0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3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BE6-1CCF-4CB0-BFBF-9C52697D08E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E4AFB-FEC0-4F29-909E-DE1E918E0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21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BE6-1CCF-4CB0-BFBF-9C52697D08E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E4AFB-FEC0-4F29-909E-DE1E918E0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34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BE6-1CCF-4CB0-BFBF-9C52697D08E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E4AFB-FEC0-4F29-909E-DE1E918E0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15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BE6-1CCF-4CB0-BFBF-9C52697D08E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E4AFB-FEC0-4F29-909E-DE1E918E0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50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13" y="3755400"/>
            <a:ext cx="7439491" cy="310260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7043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D9BE6-1CCF-4CB0-BFBF-9C52697D08E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E4AFB-FEC0-4F29-909E-DE1E918E075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994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 rot="10800000">
            <a:off x="0" y="6739729"/>
            <a:ext cx="9144000" cy="121965"/>
          </a:xfrm>
          <a:prstGeom prst="rect">
            <a:avLst/>
          </a:prstGeom>
          <a:solidFill>
            <a:srgbClr val="88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40" y="5997467"/>
            <a:ext cx="1842820" cy="34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13F6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ts val="3000"/>
        </a:lnSpc>
        <a:spcBef>
          <a:spcPts val="1000"/>
        </a:spcBef>
        <a:buClr>
          <a:srgbClr val="013F62"/>
        </a:buClr>
        <a:buFont typeface="Wingdings" panose="05000000000000000000" pitchFamily="2" charset="2"/>
        <a:buChar char="§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013F62"/>
        </a:buClr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013F62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013F62"/>
        </a:buClr>
        <a:buFont typeface="Courier New" panose="02070309020205020404" pitchFamily="49" charset="0"/>
        <a:buChar char="o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013F62"/>
        </a:buClr>
        <a:buFont typeface="Courier New" panose="02070309020205020404" pitchFamily="49" charset="0"/>
        <a:buChar char="o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994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7043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D9BE6-1CCF-4CB0-BFBF-9C52697D08E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E4AFB-FEC0-4F29-909E-DE1E918E075B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31" y="6247025"/>
            <a:ext cx="1925020" cy="47445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628650" y="1222513"/>
            <a:ext cx="7886700" cy="0"/>
          </a:xfrm>
          <a:prstGeom prst="line">
            <a:avLst/>
          </a:prstGeom>
          <a:ln>
            <a:solidFill>
              <a:srgbClr val="013F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1325331"/>
            <a:ext cx="9144000" cy="27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6648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lmvmapping.erdc.usace.army.mil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gs.lsu.edu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7456714" cy="1651794"/>
          </a:xfrm>
        </p:spPr>
        <p:txBody>
          <a:bodyPr/>
          <a:lstStyle/>
          <a:p>
            <a:r>
              <a:rPr lang="en-US" dirty="0"/>
              <a:t>Planning for What You Can’t See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2016 State of Coast, New Orleans, LA</a:t>
            </a:r>
            <a:endParaRPr lang="en-US" dirty="0"/>
          </a:p>
        </p:txBody>
      </p:sp>
      <p:sp>
        <p:nvSpPr>
          <p:cNvPr id="4" name="Text Placeholder 19"/>
          <p:cNvSpPr txBox="1">
            <a:spLocks/>
          </p:cNvSpPr>
          <p:nvPr/>
        </p:nvSpPr>
        <p:spPr>
          <a:xfrm>
            <a:off x="1143000" y="3910689"/>
            <a:ext cx="5176845" cy="17684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13F6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3F6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3F6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3F6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3F6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1800" dirty="0" smtClean="0">
                <a:solidFill>
                  <a:srgbClr val="82A6B8"/>
                </a:solidFill>
              </a:rPr>
              <a:t>Presented by: David Eley, PE</a:t>
            </a:r>
            <a:endParaRPr lang="en-US" sz="1800" dirty="0">
              <a:solidFill>
                <a:srgbClr val="82A6B8"/>
              </a:solidFill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1800" dirty="0" smtClean="0">
                <a:solidFill>
                  <a:srgbClr val="82A6B8"/>
                </a:solidFill>
              </a:rPr>
              <a:t>Date: June 1, 2016</a:t>
            </a:r>
            <a:endParaRPr lang="en-US" sz="1800" dirty="0">
              <a:solidFill>
                <a:srgbClr val="82A6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2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69" y="1963037"/>
            <a:ext cx="6620919" cy="4029699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" r="15125"/>
          <a:stretch/>
        </p:blipFill>
        <p:spPr>
          <a:xfrm rot="16200000">
            <a:off x="3845133" y="-2372576"/>
            <a:ext cx="1458580" cy="6564335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 rot="16200000">
            <a:off x="4586852" y="-2033152"/>
            <a:ext cx="219524" cy="6319958"/>
          </a:xfrm>
          <a:custGeom>
            <a:avLst/>
            <a:gdLst>
              <a:gd name="connsiteX0" fmla="*/ 186070 w 186070"/>
              <a:gd name="connsiteY0" fmla="*/ 0 h 4061637"/>
              <a:gd name="connsiteX1" fmla="*/ 175438 w 186070"/>
              <a:gd name="connsiteY1" fmla="*/ 414670 h 4061637"/>
              <a:gd name="connsiteX2" fmla="*/ 10633 w 186070"/>
              <a:gd name="connsiteY2" fmla="*/ 1127051 h 4061637"/>
              <a:gd name="connsiteX3" fmla="*/ 21266 w 186070"/>
              <a:gd name="connsiteY3" fmla="*/ 1259958 h 4061637"/>
              <a:gd name="connsiteX4" fmla="*/ 58480 w 186070"/>
              <a:gd name="connsiteY4" fmla="*/ 1334386 h 4061637"/>
              <a:gd name="connsiteX5" fmla="*/ 95693 w 186070"/>
              <a:gd name="connsiteY5" fmla="*/ 1424763 h 4061637"/>
              <a:gd name="connsiteX6" fmla="*/ 148856 w 186070"/>
              <a:gd name="connsiteY6" fmla="*/ 1940442 h 4061637"/>
              <a:gd name="connsiteX7" fmla="*/ 116959 w 186070"/>
              <a:gd name="connsiteY7" fmla="*/ 2264735 h 4061637"/>
              <a:gd name="connsiteX8" fmla="*/ 21266 w 186070"/>
              <a:gd name="connsiteY8" fmla="*/ 2721935 h 4061637"/>
              <a:gd name="connsiteX9" fmla="*/ 69112 w 186070"/>
              <a:gd name="connsiteY9" fmla="*/ 2971800 h 4061637"/>
              <a:gd name="connsiteX10" fmla="*/ 106326 w 186070"/>
              <a:gd name="connsiteY10" fmla="*/ 3455581 h 4061637"/>
              <a:gd name="connsiteX11" fmla="*/ 26582 w 186070"/>
              <a:gd name="connsiteY11" fmla="*/ 3646967 h 4061637"/>
              <a:gd name="connsiteX12" fmla="*/ 10633 w 186070"/>
              <a:gd name="connsiteY12" fmla="*/ 3689498 h 4061637"/>
              <a:gd name="connsiteX13" fmla="*/ 0 w 186070"/>
              <a:gd name="connsiteY13" fmla="*/ 4061637 h 406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070" h="4061637">
                <a:moveTo>
                  <a:pt x="186070" y="0"/>
                </a:moveTo>
                <a:lnTo>
                  <a:pt x="175438" y="414670"/>
                </a:lnTo>
                <a:lnTo>
                  <a:pt x="10633" y="1127051"/>
                </a:lnTo>
                <a:lnTo>
                  <a:pt x="21266" y="1259958"/>
                </a:lnTo>
                <a:lnTo>
                  <a:pt x="58480" y="1334386"/>
                </a:lnTo>
                <a:lnTo>
                  <a:pt x="95693" y="1424763"/>
                </a:lnTo>
                <a:lnTo>
                  <a:pt x="148856" y="1940442"/>
                </a:lnTo>
                <a:lnTo>
                  <a:pt x="116959" y="2264735"/>
                </a:lnTo>
                <a:lnTo>
                  <a:pt x="21266" y="2721935"/>
                </a:lnTo>
                <a:lnTo>
                  <a:pt x="69112" y="2971800"/>
                </a:lnTo>
                <a:lnTo>
                  <a:pt x="106326" y="3455581"/>
                </a:lnTo>
                <a:lnTo>
                  <a:pt x="26582" y="3646967"/>
                </a:lnTo>
                <a:lnTo>
                  <a:pt x="10633" y="3689498"/>
                </a:lnTo>
                <a:lnTo>
                  <a:pt x="0" y="4061637"/>
                </a:lnTo>
              </a:path>
            </a:pathLst>
          </a:cu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97" y="180303"/>
            <a:ext cx="1586762" cy="5532724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3056468" y="396931"/>
            <a:ext cx="243479" cy="5337881"/>
          </a:xfrm>
          <a:custGeom>
            <a:avLst/>
            <a:gdLst>
              <a:gd name="connsiteX0" fmla="*/ 186070 w 186070"/>
              <a:gd name="connsiteY0" fmla="*/ 0 h 4061637"/>
              <a:gd name="connsiteX1" fmla="*/ 175438 w 186070"/>
              <a:gd name="connsiteY1" fmla="*/ 414670 h 4061637"/>
              <a:gd name="connsiteX2" fmla="*/ 10633 w 186070"/>
              <a:gd name="connsiteY2" fmla="*/ 1127051 h 4061637"/>
              <a:gd name="connsiteX3" fmla="*/ 21266 w 186070"/>
              <a:gd name="connsiteY3" fmla="*/ 1259958 h 4061637"/>
              <a:gd name="connsiteX4" fmla="*/ 58480 w 186070"/>
              <a:gd name="connsiteY4" fmla="*/ 1334386 h 4061637"/>
              <a:gd name="connsiteX5" fmla="*/ 95693 w 186070"/>
              <a:gd name="connsiteY5" fmla="*/ 1424763 h 4061637"/>
              <a:gd name="connsiteX6" fmla="*/ 148856 w 186070"/>
              <a:gd name="connsiteY6" fmla="*/ 1940442 h 4061637"/>
              <a:gd name="connsiteX7" fmla="*/ 116959 w 186070"/>
              <a:gd name="connsiteY7" fmla="*/ 2264735 h 4061637"/>
              <a:gd name="connsiteX8" fmla="*/ 21266 w 186070"/>
              <a:gd name="connsiteY8" fmla="*/ 2721935 h 4061637"/>
              <a:gd name="connsiteX9" fmla="*/ 69112 w 186070"/>
              <a:gd name="connsiteY9" fmla="*/ 2971800 h 4061637"/>
              <a:gd name="connsiteX10" fmla="*/ 106326 w 186070"/>
              <a:gd name="connsiteY10" fmla="*/ 3455581 h 4061637"/>
              <a:gd name="connsiteX11" fmla="*/ 26582 w 186070"/>
              <a:gd name="connsiteY11" fmla="*/ 3646967 h 4061637"/>
              <a:gd name="connsiteX12" fmla="*/ 10633 w 186070"/>
              <a:gd name="connsiteY12" fmla="*/ 3689498 h 4061637"/>
              <a:gd name="connsiteX13" fmla="*/ 0 w 186070"/>
              <a:gd name="connsiteY13" fmla="*/ 4061637 h 406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070" h="4061637">
                <a:moveTo>
                  <a:pt x="186070" y="0"/>
                </a:moveTo>
                <a:lnTo>
                  <a:pt x="175438" y="414670"/>
                </a:lnTo>
                <a:lnTo>
                  <a:pt x="10633" y="1127051"/>
                </a:lnTo>
                <a:lnTo>
                  <a:pt x="21266" y="1259958"/>
                </a:lnTo>
                <a:lnTo>
                  <a:pt x="58480" y="1334386"/>
                </a:lnTo>
                <a:lnTo>
                  <a:pt x="95693" y="1424763"/>
                </a:lnTo>
                <a:lnTo>
                  <a:pt x="148856" y="1940442"/>
                </a:lnTo>
                <a:lnTo>
                  <a:pt x="116959" y="2264735"/>
                </a:lnTo>
                <a:lnTo>
                  <a:pt x="21266" y="2721935"/>
                </a:lnTo>
                <a:lnTo>
                  <a:pt x="69112" y="2971800"/>
                </a:lnTo>
                <a:lnTo>
                  <a:pt x="106326" y="3455581"/>
                </a:lnTo>
                <a:lnTo>
                  <a:pt x="26582" y="3646967"/>
                </a:lnTo>
                <a:lnTo>
                  <a:pt x="10633" y="3689498"/>
                </a:lnTo>
                <a:lnTo>
                  <a:pt x="0" y="4061637"/>
                </a:lnTo>
              </a:path>
            </a:pathLst>
          </a:cu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4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 Arthur Geologic Quadrangle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035" b="23386"/>
          <a:stretch/>
        </p:blipFill>
        <p:spPr>
          <a:xfrm>
            <a:off x="1096736" y="1435503"/>
            <a:ext cx="6096528" cy="3468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786" t="76614" r="32974" b="5112"/>
          <a:stretch/>
        </p:blipFill>
        <p:spPr>
          <a:xfrm rot="185456">
            <a:off x="2896619" y="4903633"/>
            <a:ext cx="2636108" cy="89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4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 Arthur Geologic Quadrangle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t="17926" r="1981" b="4890"/>
          <a:stretch/>
        </p:blipFill>
        <p:spPr>
          <a:xfrm>
            <a:off x="824669" y="1435503"/>
            <a:ext cx="7494662" cy="4559447"/>
          </a:xfrm>
        </p:spPr>
      </p:pic>
      <p:sp>
        <p:nvSpPr>
          <p:cNvPr id="5" name="Rectangle 4"/>
          <p:cNvSpPr/>
          <p:nvPr/>
        </p:nvSpPr>
        <p:spPr>
          <a:xfrm>
            <a:off x="2774950" y="2813050"/>
            <a:ext cx="911225" cy="7715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ne Callout 2 7"/>
          <p:cNvSpPr/>
          <p:nvPr/>
        </p:nvSpPr>
        <p:spPr>
          <a:xfrm>
            <a:off x="7667625" y="1781175"/>
            <a:ext cx="242888" cy="7143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5833"/>
              <a:gd name="adj6" fmla="val -29568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72188" y="1698724"/>
            <a:ext cx="886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Holocene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Line Callout 2 9"/>
          <p:cNvSpPr/>
          <p:nvPr/>
        </p:nvSpPr>
        <p:spPr>
          <a:xfrm>
            <a:off x="7689056" y="2434624"/>
            <a:ext cx="242888" cy="7143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5833"/>
              <a:gd name="adj6" fmla="val -29568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988844" y="2352173"/>
            <a:ext cx="1143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Pleistocene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7241" y="2941898"/>
            <a:ext cx="114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Project #1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75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0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" y="1417320"/>
            <a:ext cx="5916706" cy="4572000"/>
          </a:xfrm>
        </p:spPr>
      </p:pic>
      <p:cxnSp>
        <p:nvCxnSpPr>
          <p:cNvPr id="7" name="Straight Arrow Connector 6"/>
          <p:cNvCxnSpPr/>
          <p:nvPr/>
        </p:nvCxnSpPr>
        <p:spPr>
          <a:xfrm>
            <a:off x="3181350" y="2019300"/>
            <a:ext cx="771525" cy="4000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733925" y="4162425"/>
            <a:ext cx="866775" cy="6762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21434" y="1746460"/>
            <a:ext cx="2525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Water Control Structure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00700" y="3884414"/>
            <a:ext cx="1853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Highway Crossing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65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1998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" y="1417320"/>
            <a:ext cx="5917223" cy="4572000"/>
          </a:xfrm>
        </p:spPr>
      </p:pic>
      <p:cxnSp>
        <p:nvCxnSpPr>
          <p:cNvPr id="4" name="Straight Arrow Connector 3"/>
          <p:cNvCxnSpPr/>
          <p:nvPr/>
        </p:nvCxnSpPr>
        <p:spPr>
          <a:xfrm>
            <a:off x="3745230" y="2659380"/>
            <a:ext cx="771525" cy="4000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302548" y="2424240"/>
            <a:ext cx="2525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Water Control Structure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3327917" y="3548850"/>
            <a:ext cx="1149350" cy="879475"/>
          </a:xfrm>
          <a:custGeom>
            <a:avLst/>
            <a:gdLst>
              <a:gd name="connsiteX0" fmla="*/ 0 w 1149350"/>
              <a:gd name="connsiteY0" fmla="*/ 879475 h 879475"/>
              <a:gd name="connsiteX1" fmla="*/ 22225 w 1149350"/>
              <a:gd name="connsiteY1" fmla="*/ 777875 h 879475"/>
              <a:gd name="connsiteX2" fmla="*/ 69850 w 1149350"/>
              <a:gd name="connsiteY2" fmla="*/ 685800 h 879475"/>
              <a:gd name="connsiteX3" fmla="*/ 184150 w 1149350"/>
              <a:gd name="connsiteY3" fmla="*/ 520700 h 879475"/>
              <a:gd name="connsiteX4" fmla="*/ 295275 w 1149350"/>
              <a:gd name="connsiteY4" fmla="*/ 431800 h 879475"/>
              <a:gd name="connsiteX5" fmla="*/ 415925 w 1149350"/>
              <a:gd name="connsiteY5" fmla="*/ 355600 h 879475"/>
              <a:gd name="connsiteX6" fmla="*/ 504825 w 1149350"/>
              <a:gd name="connsiteY6" fmla="*/ 330200 h 879475"/>
              <a:gd name="connsiteX7" fmla="*/ 555625 w 1149350"/>
              <a:gd name="connsiteY7" fmla="*/ 320675 h 879475"/>
              <a:gd name="connsiteX8" fmla="*/ 625475 w 1149350"/>
              <a:gd name="connsiteY8" fmla="*/ 279400 h 879475"/>
              <a:gd name="connsiteX9" fmla="*/ 647700 w 1149350"/>
              <a:gd name="connsiteY9" fmla="*/ 244475 h 879475"/>
              <a:gd name="connsiteX10" fmla="*/ 736600 w 1149350"/>
              <a:gd name="connsiteY10" fmla="*/ 165100 h 879475"/>
              <a:gd name="connsiteX11" fmla="*/ 895350 w 1149350"/>
              <a:gd name="connsiteY11" fmla="*/ 95250 h 879475"/>
              <a:gd name="connsiteX12" fmla="*/ 965200 w 1149350"/>
              <a:gd name="connsiteY12" fmla="*/ 44450 h 879475"/>
              <a:gd name="connsiteX13" fmla="*/ 1079500 w 1149350"/>
              <a:gd name="connsiteY13" fmla="*/ 12700 h 879475"/>
              <a:gd name="connsiteX14" fmla="*/ 1149350 w 1149350"/>
              <a:gd name="connsiteY14" fmla="*/ 0 h 87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49350" h="879475">
                <a:moveTo>
                  <a:pt x="0" y="879475"/>
                </a:moveTo>
                <a:lnTo>
                  <a:pt x="22225" y="777875"/>
                </a:lnTo>
                <a:lnTo>
                  <a:pt x="69850" y="685800"/>
                </a:lnTo>
                <a:lnTo>
                  <a:pt x="184150" y="520700"/>
                </a:lnTo>
                <a:lnTo>
                  <a:pt x="295275" y="431800"/>
                </a:lnTo>
                <a:lnTo>
                  <a:pt x="415925" y="355600"/>
                </a:lnTo>
                <a:lnTo>
                  <a:pt x="504825" y="330200"/>
                </a:lnTo>
                <a:lnTo>
                  <a:pt x="555625" y="320675"/>
                </a:lnTo>
                <a:lnTo>
                  <a:pt x="625475" y="279400"/>
                </a:lnTo>
                <a:lnTo>
                  <a:pt x="647700" y="244475"/>
                </a:lnTo>
                <a:lnTo>
                  <a:pt x="736600" y="165100"/>
                </a:lnTo>
                <a:lnTo>
                  <a:pt x="895350" y="95250"/>
                </a:lnTo>
                <a:lnTo>
                  <a:pt x="965200" y="44450"/>
                </a:lnTo>
                <a:lnTo>
                  <a:pt x="1079500" y="12700"/>
                </a:lnTo>
                <a:lnTo>
                  <a:pt x="114935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458217" y="2882100"/>
            <a:ext cx="187325" cy="257175"/>
          </a:xfrm>
          <a:custGeom>
            <a:avLst/>
            <a:gdLst>
              <a:gd name="connsiteX0" fmla="*/ 0 w 187325"/>
              <a:gd name="connsiteY0" fmla="*/ 257175 h 257175"/>
              <a:gd name="connsiteX1" fmla="*/ 38100 w 187325"/>
              <a:gd name="connsiteY1" fmla="*/ 193675 h 257175"/>
              <a:gd name="connsiteX2" fmla="*/ 146050 w 187325"/>
              <a:gd name="connsiteY2" fmla="*/ 50800 h 257175"/>
              <a:gd name="connsiteX3" fmla="*/ 187325 w 187325"/>
              <a:gd name="connsiteY3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325" h="257175">
                <a:moveTo>
                  <a:pt x="0" y="257175"/>
                </a:moveTo>
                <a:lnTo>
                  <a:pt x="38100" y="193675"/>
                </a:lnTo>
                <a:lnTo>
                  <a:pt x="146050" y="50800"/>
                </a:lnTo>
                <a:lnTo>
                  <a:pt x="187325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699642" y="2907500"/>
            <a:ext cx="895350" cy="1193800"/>
          </a:xfrm>
          <a:custGeom>
            <a:avLst/>
            <a:gdLst>
              <a:gd name="connsiteX0" fmla="*/ 0 w 895350"/>
              <a:gd name="connsiteY0" fmla="*/ 0 h 1193800"/>
              <a:gd name="connsiteX1" fmla="*/ 155575 w 895350"/>
              <a:gd name="connsiteY1" fmla="*/ 82550 h 1193800"/>
              <a:gd name="connsiteX2" fmla="*/ 180975 w 895350"/>
              <a:gd name="connsiteY2" fmla="*/ 120650 h 1193800"/>
              <a:gd name="connsiteX3" fmla="*/ 257175 w 895350"/>
              <a:gd name="connsiteY3" fmla="*/ 171450 h 1193800"/>
              <a:gd name="connsiteX4" fmla="*/ 288925 w 895350"/>
              <a:gd name="connsiteY4" fmla="*/ 212725 h 1193800"/>
              <a:gd name="connsiteX5" fmla="*/ 301625 w 895350"/>
              <a:gd name="connsiteY5" fmla="*/ 257175 h 1193800"/>
              <a:gd name="connsiteX6" fmla="*/ 361950 w 895350"/>
              <a:gd name="connsiteY6" fmla="*/ 273050 h 1193800"/>
              <a:gd name="connsiteX7" fmla="*/ 450850 w 895350"/>
              <a:gd name="connsiteY7" fmla="*/ 403225 h 1193800"/>
              <a:gd name="connsiteX8" fmla="*/ 479425 w 895350"/>
              <a:gd name="connsiteY8" fmla="*/ 539750 h 1193800"/>
              <a:gd name="connsiteX9" fmla="*/ 552450 w 895350"/>
              <a:gd name="connsiteY9" fmla="*/ 635000 h 1193800"/>
              <a:gd name="connsiteX10" fmla="*/ 641350 w 895350"/>
              <a:gd name="connsiteY10" fmla="*/ 850900 h 1193800"/>
              <a:gd name="connsiteX11" fmla="*/ 673100 w 895350"/>
              <a:gd name="connsiteY11" fmla="*/ 901700 h 1193800"/>
              <a:gd name="connsiteX12" fmla="*/ 800100 w 895350"/>
              <a:gd name="connsiteY12" fmla="*/ 1003300 h 1193800"/>
              <a:gd name="connsiteX13" fmla="*/ 863600 w 895350"/>
              <a:gd name="connsiteY13" fmla="*/ 1117600 h 1193800"/>
              <a:gd name="connsiteX14" fmla="*/ 895350 w 895350"/>
              <a:gd name="connsiteY14" fmla="*/ 119380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95350" h="1193800">
                <a:moveTo>
                  <a:pt x="0" y="0"/>
                </a:moveTo>
                <a:lnTo>
                  <a:pt x="155575" y="82550"/>
                </a:lnTo>
                <a:lnTo>
                  <a:pt x="180975" y="120650"/>
                </a:lnTo>
                <a:lnTo>
                  <a:pt x="257175" y="171450"/>
                </a:lnTo>
                <a:lnTo>
                  <a:pt x="288925" y="212725"/>
                </a:lnTo>
                <a:lnTo>
                  <a:pt x="301625" y="257175"/>
                </a:lnTo>
                <a:lnTo>
                  <a:pt x="361950" y="273050"/>
                </a:lnTo>
                <a:lnTo>
                  <a:pt x="450850" y="403225"/>
                </a:lnTo>
                <a:lnTo>
                  <a:pt x="479425" y="539750"/>
                </a:lnTo>
                <a:lnTo>
                  <a:pt x="552450" y="635000"/>
                </a:lnTo>
                <a:lnTo>
                  <a:pt x="641350" y="850900"/>
                </a:lnTo>
                <a:lnTo>
                  <a:pt x="673100" y="901700"/>
                </a:lnTo>
                <a:lnTo>
                  <a:pt x="800100" y="1003300"/>
                </a:lnTo>
                <a:lnTo>
                  <a:pt x="863600" y="1117600"/>
                </a:lnTo>
                <a:lnTo>
                  <a:pt x="895350" y="119380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84708" y="5231193"/>
            <a:ext cx="15157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Aerial was taken from Google Earth Pro., Imagery </a:t>
            </a:r>
            <a:r>
              <a:rPr lang="en-US" sz="900" dirty="0" smtClean="0">
                <a:solidFill>
                  <a:schemeClr val="bg1"/>
                </a:solidFill>
              </a:rPr>
              <a:t>Dated 1998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1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605" y="91757"/>
            <a:ext cx="7886700" cy="1325563"/>
          </a:xfrm>
        </p:spPr>
        <p:txBody>
          <a:bodyPr/>
          <a:lstStyle/>
          <a:p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" y="1417320"/>
            <a:ext cx="5917223" cy="4571967"/>
          </a:xfrm>
        </p:spPr>
      </p:pic>
      <p:cxnSp>
        <p:nvCxnSpPr>
          <p:cNvPr id="4" name="Straight Arrow Connector 3"/>
          <p:cNvCxnSpPr/>
          <p:nvPr/>
        </p:nvCxnSpPr>
        <p:spPr>
          <a:xfrm>
            <a:off x="3806190" y="2598103"/>
            <a:ext cx="771525" cy="4000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430735" y="2373551"/>
            <a:ext cx="2525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Water Control Structure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3490595" y="3447505"/>
            <a:ext cx="1149350" cy="879475"/>
          </a:xfrm>
          <a:custGeom>
            <a:avLst/>
            <a:gdLst>
              <a:gd name="connsiteX0" fmla="*/ 0 w 1149350"/>
              <a:gd name="connsiteY0" fmla="*/ 879475 h 879475"/>
              <a:gd name="connsiteX1" fmla="*/ 22225 w 1149350"/>
              <a:gd name="connsiteY1" fmla="*/ 777875 h 879475"/>
              <a:gd name="connsiteX2" fmla="*/ 69850 w 1149350"/>
              <a:gd name="connsiteY2" fmla="*/ 685800 h 879475"/>
              <a:gd name="connsiteX3" fmla="*/ 184150 w 1149350"/>
              <a:gd name="connsiteY3" fmla="*/ 520700 h 879475"/>
              <a:gd name="connsiteX4" fmla="*/ 295275 w 1149350"/>
              <a:gd name="connsiteY4" fmla="*/ 431800 h 879475"/>
              <a:gd name="connsiteX5" fmla="*/ 415925 w 1149350"/>
              <a:gd name="connsiteY5" fmla="*/ 355600 h 879475"/>
              <a:gd name="connsiteX6" fmla="*/ 504825 w 1149350"/>
              <a:gd name="connsiteY6" fmla="*/ 330200 h 879475"/>
              <a:gd name="connsiteX7" fmla="*/ 555625 w 1149350"/>
              <a:gd name="connsiteY7" fmla="*/ 320675 h 879475"/>
              <a:gd name="connsiteX8" fmla="*/ 625475 w 1149350"/>
              <a:gd name="connsiteY8" fmla="*/ 279400 h 879475"/>
              <a:gd name="connsiteX9" fmla="*/ 647700 w 1149350"/>
              <a:gd name="connsiteY9" fmla="*/ 244475 h 879475"/>
              <a:gd name="connsiteX10" fmla="*/ 736600 w 1149350"/>
              <a:gd name="connsiteY10" fmla="*/ 165100 h 879475"/>
              <a:gd name="connsiteX11" fmla="*/ 895350 w 1149350"/>
              <a:gd name="connsiteY11" fmla="*/ 95250 h 879475"/>
              <a:gd name="connsiteX12" fmla="*/ 965200 w 1149350"/>
              <a:gd name="connsiteY12" fmla="*/ 44450 h 879475"/>
              <a:gd name="connsiteX13" fmla="*/ 1079500 w 1149350"/>
              <a:gd name="connsiteY13" fmla="*/ 12700 h 879475"/>
              <a:gd name="connsiteX14" fmla="*/ 1149350 w 1149350"/>
              <a:gd name="connsiteY14" fmla="*/ 0 h 87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49350" h="879475">
                <a:moveTo>
                  <a:pt x="0" y="879475"/>
                </a:moveTo>
                <a:lnTo>
                  <a:pt x="22225" y="777875"/>
                </a:lnTo>
                <a:lnTo>
                  <a:pt x="69850" y="685800"/>
                </a:lnTo>
                <a:lnTo>
                  <a:pt x="184150" y="520700"/>
                </a:lnTo>
                <a:lnTo>
                  <a:pt x="295275" y="431800"/>
                </a:lnTo>
                <a:lnTo>
                  <a:pt x="415925" y="355600"/>
                </a:lnTo>
                <a:lnTo>
                  <a:pt x="504825" y="330200"/>
                </a:lnTo>
                <a:lnTo>
                  <a:pt x="555625" y="320675"/>
                </a:lnTo>
                <a:lnTo>
                  <a:pt x="625475" y="279400"/>
                </a:lnTo>
                <a:lnTo>
                  <a:pt x="647700" y="244475"/>
                </a:lnTo>
                <a:lnTo>
                  <a:pt x="736600" y="165100"/>
                </a:lnTo>
                <a:lnTo>
                  <a:pt x="895350" y="95250"/>
                </a:lnTo>
                <a:lnTo>
                  <a:pt x="965200" y="44450"/>
                </a:lnTo>
                <a:lnTo>
                  <a:pt x="1079500" y="12700"/>
                </a:lnTo>
                <a:lnTo>
                  <a:pt x="114935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620895" y="2780755"/>
            <a:ext cx="187325" cy="257175"/>
          </a:xfrm>
          <a:custGeom>
            <a:avLst/>
            <a:gdLst>
              <a:gd name="connsiteX0" fmla="*/ 0 w 187325"/>
              <a:gd name="connsiteY0" fmla="*/ 257175 h 257175"/>
              <a:gd name="connsiteX1" fmla="*/ 38100 w 187325"/>
              <a:gd name="connsiteY1" fmla="*/ 193675 h 257175"/>
              <a:gd name="connsiteX2" fmla="*/ 146050 w 187325"/>
              <a:gd name="connsiteY2" fmla="*/ 50800 h 257175"/>
              <a:gd name="connsiteX3" fmla="*/ 187325 w 187325"/>
              <a:gd name="connsiteY3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325" h="257175">
                <a:moveTo>
                  <a:pt x="0" y="257175"/>
                </a:moveTo>
                <a:lnTo>
                  <a:pt x="38100" y="193675"/>
                </a:lnTo>
                <a:lnTo>
                  <a:pt x="146050" y="50800"/>
                </a:lnTo>
                <a:lnTo>
                  <a:pt x="187325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862320" y="2806155"/>
            <a:ext cx="895350" cy="1193800"/>
          </a:xfrm>
          <a:custGeom>
            <a:avLst/>
            <a:gdLst>
              <a:gd name="connsiteX0" fmla="*/ 0 w 895350"/>
              <a:gd name="connsiteY0" fmla="*/ 0 h 1193800"/>
              <a:gd name="connsiteX1" fmla="*/ 155575 w 895350"/>
              <a:gd name="connsiteY1" fmla="*/ 82550 h 1193800"/>
              <a:gd name="connsiteX2" fmla="*/ 180975 w 895350"/>
              <a:gd name="connsiteY2" fmla="*/ 120650 h 1193800"/>
              <a:gd name="connsiteX3" fmla="*/ 257175 w 895350"/>
              <a:gd name="connsiteY3" fmla="*/ 171450 h 1193800"/>
              <a:gd name="connsiteX4" fmla="*/ 288925 w 895350"/>
              <a:gd name="connsiteY4" fmla="*/ 212725 h 1193800"/>
              <a:gd name="connsiteX5" fmla="*/ 301625 w 895350"/>
              <a:gd name="connsiteY5" fmla="*/ 257175 h 1193800"/>
              <a:gd name="connsiteX6" fmla="*/ 361950 w 895350"/>
              <a:gd name="connsiteY6" fmla="*/ 273050 h 1193800"/>
              <a:gd name="connsiteX7" fmla="*/ 450850 w 895350"/>
              <a:gd name="connsiteY7" fmla="*/ 403225 h 1193800"/>
              <a:gd name="connsiteX8" fmla="*/ 479425 w 895350"/>
              <a:gd name="connsiteY8" fmla="*/ 539750 h 1193800"/>
              <a:gd name="connsiteX9" fmla="*/ 552450 w 895350"/>
              <a:gd name="connsiteY9" fmla="*/ 635000 h 1193800"/>
              <a:gd name="connsiteX10" fmla="*/ 641350 w 895350"/>
              <a:gd name="connsiteY10" fmla="*/ 850900 h 1193800"/>
              <a:gd name="connsiteX11" fmla="*/ 673100 w 895350"/>
              <a:gd name="connsiteY11" fmla="*/ 901700 h 1193800"/>
              <a:gd name="connsiteX12" fmla="*/ 800100 w 895350"/>
              <a:gd name="connsiteY12" fmla="*/ 1003300 h 1193800"/>
              <a:gd name="connsiteX13" fmla="*/ 863600 w 895350"/>
              <a:gd name="connsiteY13" fmla="*/ 1117600 h 1193800"/>
              <a:gd name="connsiteX14" fmla="*/ 895350 w 895350"/>
              <a:gd name="connsiteY14" fmla="*/ 119380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95350" h="1193800">
                <a:moveTo>
                  <a:pt x="0" y="0"/>
                </a:moveTo>
                <a:lnTo>
                  <a:pt x="155575" y="82550"/>
                </a:lnTo>
                <a:lnTo>
                  <a:pt x="180975" y="120650"/>
                </a:lnTo>
                <a:lnTo>
                  <a:pt x="257175" y="171450"/>
                </a:lnTo>
                <a:lnTo>
                  <a:pt x="288925" y="212725"/>
                </a:lnTo>
                <a:lnTo>
                  <a:pt x="301625" y="257175"/>
                </a:lnTo>
                <a:lnTo>
                  <a:pt x="361950" y="273050"/>
                </a:lnTo>
                <a:lnTo>
                  <a:pt x="450850" y="403225"/>
                </a:lnTo>
                <a:lnTo>
                  <a:pt x="479425" y="539750"/>
                </a:lnTo>
                <a:lnTo>
                  <a:pt x="552450" y="635000"/>
                </a:lnTo>
                <a:lnTo>
                  <a:pt x="641350" y="850900"/>
                </a:lnTo>
                <a:lnTo>
                  <a:pt x="673100" y="901700"/>
                </a:lnTo>
                <a:lnTo>
                  <a:pt x="800100" y="1003300"/>
                </a:lnTo>
                <a:lnTo>
                  <a:pt x="863600" y="1117600"/>
                </a:lnTo>
                <a:lnTo>
                  <a:pt x="895350" y="119380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84708" y="5231193"/>
            <a:ext cx="15157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Aerial was taken from Google Earth Pro., Imagery Dated 01/25/2015</a:t>
            </a:r>
          </a:p>
        </p:txBody>
      </p:sp>
    </p:spTree>
    <p:extLst>
      <p:ext uri="{BB962C8B-B14F-4D97-AF65-F5344CB8AC3E}">
        <p14:creationId xmlns:p14="http://schemas.microsoft.com/office/powerpoint/2010/main" val="268063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Control Structure Location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4" t="4370" r="2975" b="63408"/>
          <a:stretch/>
        </p:blipFill>
        <p:spPr>
          <a:xfrm>
            <a:off x="708025" y="1435503"/>
            <a:ext cx="4813291" cy="219108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7" t="4538" r="3000" b="63523"/>
          <a:stretch/>
        </p:blipFill>
        <p:spPr>
          <a:xfrm>
            <a:off x="708026" y="3691404"/>
            <a:ext cx="4806996" cy="2170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00691" y="2254506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Initial Plan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0691" y="4485115"/>
            <a:ext cx="3153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Revised Plan Based on Geology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025" y="5354393"/>
            <a:ext cx="15157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Aerial was taken from Google Earth Pro., Imagery Dated 01/25/2015</a:t>
            </a:r>
          </a:p>
        </p:txBody>
      </p:sp>
    </p:spTree>
    <p:extLst>
      <p:ext uri="{BB962C8B-B14F-4D97-AF65-F5344CB8AC3E}">
        <p14:creationId xmlns:p14="http://schemas.microsoft.com/office/powerpoint/2010/main" val="25093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" y="1417320"/>
            <a:ext cx="5916706" cy="4572000"/>
          </a:xfrm>
        </p:spPr>
      </p:pic>
      <p:cxnSp>
        <p:nvCxnSpPr>
          <p:cNvPr id="7" name="Straight Arrow Connector 6"/>
          <p:cNvCxnSpPr/>
          <p:nvPr/>
        </p:nvCxnSpPr>
        <p:spPr>
          <a:xfrm>
            <a:off x="3181350" y="2019300"/>
            <a:ext cx="771525" cy="4000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733925" y="4162425"/>
            <a:ext cx="866775" cy="6762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21434" y="1746460"/>
            <a:ext cx="2525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Water Control Structure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00700" y="3884414"/>
            <a:ext cx="1853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Highway Crossing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6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Saturated Chenier Sand</a:t>
            </a:r>
            <a:br>
              <a:rPr lang="en-US" dirty="0" smtClean="0"/>
            </a:br>
            <a:r>
              <a:rPr lang="en-US" dirty="0" smtClean="0"/>
              <a:t>Excavation Problem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9" t="12952" r="17668" b="35213"/>
          <a:stretch/>
        </p:blipFill>
        <p:spPr>
          <a:xfrm>
            <a:off x="628650" y="1577743"/>
            <a:ext cx="7987007" cy="4152497"/>
          </a:xfrm>
        </p:spPr>
      </p:pic>
    </p:spTree>
    <p:extLst>
      <p:ext uri="{BB962C8B-B14F-4D97-AF65-F5344CB8AC3E}">
        <p14:creationId xmlns:p14="http://schemas.microsoft.com/office/powerpoint/2010/main" val="369426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795" t="13607" r="4188" b="17066"/>
          <a:stretch/>
        </p:blipFill>
        <p:spPr>
          <a:xfrm>
            <a:off x="738956" y="1435503"/>
            <a:ext cx="7666087" cy="45634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22828" y="4055853"/>
            <a:ext cx="457200" cy="4667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Louisiana has a wealth of available geological information</a:t>
            </a:r>
          </a:p>
          <a:p>
            <a:r>
              <a:rPr lang="en-US" dirty="0" smtClean="0"/>
              <a:t>This information is very useful to</a:t>
            </a:r>
          </a:p>
          <a:p>
            <a:pPr lvl="1"/>
            <a:r>
              <a:rPr lang="en-US" dirty="0" smtClean="0"/>
              <a:t>Estimate depth to a competent bearing layer</a:t>
            </a:r>
          </a:p>
          <a:p>
            <a:pPr lvl="1"/>
            <a:r>
              <a:rPr lang="en-US" dirty="0" smtClean="0"/>
              <a:t>Estimate lateral limits of soil formations</a:t>
            </a:r>
          </a:p>
          <a:p>
            <a:pPr lvl="1"/>
            <a:r>
              <a:rPr lang="en-US" dirty="0" smtClean="0"/>
              <a:t>Locate projects/project features</a:t>
            </a:r>
          </a:p>
          <a:p>
            <a:pPr lvl="1"/>
            <a:r>
              <a:rPr lang="en-US" dirty="0" smtClean="0"/>
              <a:t>Plan field investigations</a:t>
            </a:r>
          </a:p>
          <a:p>
            <a:r>
              <a:rPr lang="en-US" dirty="0" smtClean="0"/>
              <a:t>Two general examples</a:t>
            </a:r>
          </a:p>
          <a:p>
            <a:r>
              <a:rPr lang="en-US" dirty="0" smtClean="0"/>
              <a:t>Three examples where geology influenced project</a:t>
            </a:r>
          </a:p>
          <a:p>
            <a:r>
              <a:rPr lang="en-US" dirty="0" smtClean="0"/>
              <a:t>Some useful resources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58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8542" y="109940"/>
            <a:ext cx="2916807" cy="1325563"/>
          </a:xfrm>
        </p:spPr>
        <p:txBody>
          <a:bodyPr/>
          <a:lstStyle/>
          <a:p>
            <a:r>
              <a:rPr lang="en-US" dirty="0" smtClean="0"/>
              <a:t>Project #2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13" y="552121"/>
            <a:ext cx="4694764" cy="5797674"/>
          </a:xfrm>
        </p:spPr>
      </p:pic>
      <p:sp>
        <p:nvSpPr>
          <p:cNvPr id="7" name="Rectangle 6"/>
          <p:cNvSpPr/>
          <p:nvPr/>
        </p:nvSpPr>
        <p:spPr>
          <a:xfrm rot="19393420">
            <a:off x="909777" y="2511216"/>
            <a:ext cx="805335" cy="171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3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2016 Geotechnical &amp; Structural Engineering Congress Phoenix, AZ      February 14-17,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E4AFB-FEC0-4F29-909E-DE1E918E07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428448" y="198245"/>
            <a:ext cx="6220957" cy="6516745"/>
            <a:chOff x="1463211" y="162252"/>
            <a:chExt cx="6220957" cy="651674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211" y="162252"/>
              <a:ext cx="6220957" cy="651674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212" y="5851877"/>
              <a:ext cx="2930016" cy="32896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425745" y="204736"/>
            <a:ext cx="6223024" cy="6516745"/>
            <a:chOff x="1463211" y="162251"/>
            <a:chExt cx="6223024" cy="6516745"/>
          </a:xfrm>
        </p:grpSpPr>
        <p:grpSp>
          <p:nvGrpSpPr>
            <p:cNvPr id="14" name="Group 13"/>
            <p:cNvGrpSpPr/>
            <p:nvPr/>
          </p:nvGrpSpPr>
          <p:grpSpPr>
            <a:xfrm>
              <a:off x="1463211" y="162251"/>
              <a:ext cx="6223024" cy="6516745"/>
              <a:chOff x="5474232" y="3512231"/>
              <a:chExt cx="6223024" cy="651674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4232" y="3512231"/>
                <a:ext cx="6220957" cy="6516745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8763000" y="9503070"/>
                <a:ext cx="293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1"/>
                    </a:solidFill>
                  </a:rPr>
                  <a:t>Aerial was t</a:t>
                </a:r>
                <a:r>
                  <a:rPr lang="en-US" sz="1000" dirty="0" smtClean="0">
                    <a:solidFill>
                      <a:schemeClr val="bg1"/>
                    </a:solidFill>
                  </a:rPr>
                  <a:t>aken </a:t>
                </a:r>
                <a:r>
                  <a:rPr lang="en-US" sz="1000" dirty="0">
                    <a:solidFill>
                      <a:schemeClr val="bg1"/>
                    </a:solidFill>
                  </a:rPr>
                  <a:t>from Google Earth Pro., Licensed to </a:t>
                </a:r>
                <a:r>
                  <a:rPr lang="en-US" sz="1000" dirty="0" err="1">
                    <a:solidFill>
                      <a:schemeClr val="bg1"/>
                    </a:solidFill>
                  </a:rPr>
                  <a:t>GeoEngineers</a:t>
                </a:r>
                <a:r>
                  <a:rPr lang="en-US" sz="1000" dirty="0">
                    <a:solidFill>
                      <a:schemeClr val="bg1"/>
                    </a:solidFill>
                  </a:rPr>
                  <a:t> Inc., Imagery dated: </a:t>
                </a:r>
                <a:r>
                  <a:rPr lang="en-US" sz="1000" dirty="0" smtClean="0">
                    <a:solidFill>
                      <a:schemeClr val="bg1"/>
                    </a:solidFill>
                  </a:rPr>
                  <a:t>1/27/2015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524000" y="6058589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2015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 rot="19400426">
            <a:off x="1390793" y="2209546"/>
            <a:ext cx="1162517" cy="3381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5083">
            <a:off x="1402816" y="2227870"/>
            <a:ext cx="1138469" cy="30150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1465" y="191753"/>
            <a:ext cx="9144000" cy="6858000"/>
            <a:chOff x="-5626585" y="538469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26585" y="538469"/>
              <a:ext cx="9144000" cy="6858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-4526567" y="4071920"/>
              <a:ext cx="657340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/>
                <a:t>What will we find?</a:t>
              </a:r>
              <a:endParaRPr lang="en-US" sz="6600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2" y="3419856"/>
            <a:ext cx="8705088" cy="336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#3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795" t="13607" r="4188" b="17066"/>
          <a:stretch/>
        </p:blipFill>
        <p:spPr>
          <a:xfrm>
            <a:off x="738956" y="1435503"/>
            <a:ext cx="7666087" cy="45634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56921" y="5000002"/>
            <a:ext cx="457200" cy="4667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3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7611" y="443226"/>
            <a:ext cx="2166464" cy="667727"/>
          </a:xfrm>
        </p:spPr>
        <p:txBody>
          <a:bodyPr/>
          <a:lstStyle/>
          <a:p>
            <a:r>
              <a:rPr lang="en-US" dirty="0" smtClean="0"/>
              <a:t>Project #3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79" y="443226"/>
            <a:ext cx="4746247" cy="5811435"/>
          </a:xfrm>
        </p:spPr>
      </p:pic>
      <p:sp>
        <p:nvSpPr>
          <p:cNvPr id="5" name="Rectangle 4"/>
          <p:cNvSpPr/>
          <p:nvPr/>
        </p:nvSpPr>
        <p:spPr>
          <a:xfrm rot="19604759">
            <a:off x="2409839" y="3068098"/>
            <a:ext cx="978368" cy="1492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0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#3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41604"/>
            <a:ext cx="7886700" cy="2389005"/>
          </a:xfrm>
        </p:spPr>
      </p:pic>
      <p:sp>
        <p:nvSpPr>
          <p:cNvPr id="6" name="TextBox 5"/>
          <p:cNvSpPr txBox="1"/>
          <p:nvPr/>
        </p:nvSpPr>
        <p:spPr>
          <a:xfrm>
            <a:off x="628650" y="3822778"/>
            <a:ext cx="1515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Aerial was taken from Google Earth Pro., Imagery Dated 01/25/2015</a:t>
            </a:r>
          </a:p>
        </p:txBody>
      </p:sp>
    </p:spTree>
    <p:extLst>
      <p:ext uri="{BB962C8B-B14F-4D97-AF65-F5344CB8AC3E}">
        <p14:creationId xmlns:p14="http://schemas.microsoft.com/office/powerpoint/2010/main" val="6214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9940"/>
            <a:ext cx="7886700" cy="1207893"/>
          </a:xfrm>
        </p:spPr>
        <p:txBody>
          <a:bodyPr/>
          <a:lstStyle/>
          <a:p>
            <a:r>
              <a:rPr lang="en-US" dirty="0" smtClean="0"/>
              <a:t>Highly Variable Subsurface Conditions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2" t="5947" r="15553" b="29260"/>
          <a:stretch/>
        </p:blipFill>
        <p:spPr>
          <a:xfrm>
            <a:off x="914400" y="1317833"/>
            <a:ext cx="7467599" cy="4635928"/>
          </a:xfrm>
        </p:spPr>
      </p:pic>
    </p:spTree>
    <p:extLst>
      <p:ext uri="{BB962C8B-B14F-4D97-AF65-F5344CB8AC3E}">
        <p14:creationId xmlns:p14="http://schemas.microsoft.com/office/powerpoint/2010/main" val="49379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6" t="7347" r="6941" b="49999"/>
          <a:stretch/>
        </p:blipFill>
        <p:spPr>
          <a:xfrm>
            <a:off x="1483360" y="769953"/>
            <a:ext cx="5882640" cy="3980181"/>
          </a:xfrm>
        </p:spPr>
      </p:pic>
      <p:sp>
        <p:nvSpPr>
          <p:cNvPr id="5" name="TextBox 4"/>
          <p:cNvSpPr txBox="1"/>
          <p:nvPr/>
        </p:nvSpPr>
        <p:spPr>
          <a:xfrm>
            <a:off x="1483360" y="5031389"/>
            <a:ext cx="3545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Figure from The Holocene Geology of the Central South Louisiana Coastal Zone, Louisiana Geological Survey, March 1996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7012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9940"/>
            <a:ext cx="7886700" cy="778823"/>
          </a:xfrm>
        </p:spPr>
        <p:txBody>
          <a:bodyPr/>
          <a:lstStyle/>
          <a:p>
            <a:r>
              <a:rPr lang="en-US" dirty="0" smtClean="0"/>
              <a:t>2 Conflicting Geomorphologic Processes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1" t="5469" r="52918" b="15085"/>
          <a:stretch/>
        </p:blipFill>
        <p:spPr>
          <a:xfrm>
            <a:off x="2662096" y="999858"/>
            <a:ext cx="3935945" cy="5399993"/>
          </a:xfrm>
        </p:spPr>
      </p:pic>
      <p:sp>
        <p:nvSpPr>
          <p:cNvPr id="5" name="TextBox 4"/>
          <p:cNvSpPr txBox="1"/>
          <p:nvPr/>
        </p:nvSpPr>
        <p:spPr>
          <a:xfrm>
            <a:off x="340360" y="5655531"/>
            <a:ext cx="23850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Figure from The Holocene Geology of the Central South Louisiana Coastal Zone, Louisiana Geological Survey, March 1996</a:t>
            </a:r>
            <a:endParaRPr lang="en-US" sz="1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948157" y="3683237"/>
            <a:ext cx="256374" cy="7947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341264" y="3683237"/>
            <a:ext cx="51274" cy="7947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510427" y="3587809"/>
            <a:ext cx="239282" cy="7876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631963" y="6024785"/>
            <a:ext cx="1743342" cy="9400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91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1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1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9916" r="7998" b="37315"/>
          <a:stretch/>
        </p:blipFill>
        <p:spPr>
          <a:xfrm>
            <a:off x="611051" y="1445621"/>
            <a:ext cx="7904299" cy="4173767"/>
          </a:xfrm>
        </p:spPr>
      </p:pic>
    </p:spTree>
    <p:extLst>
      <p:ext uri="{BB962C8B-B14F-4D97-AF65-F5344CB8AC3E}">
        <p14:creationId xmlns:p14="http://schemas.microsoft.com/office/powerpoint/2010/main" val="218348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://lmvmapping.erdc.usace.army.mil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>
                <a:hlinkClick r:id="rId4"/>
              </a:rPr>
              <a:t>http://www.lgs.lsu.edu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3200" dirty="0">
                <a:solidFill>
                  <a:srgbClr val="013F62"/>
                </a:solidFill>
                <a:ea typeface="+mj-ea"/>
              </a:rPr>
              <a:t>Thanks </a:t>
            </a:r>
            <a:r>
              <a:rPr lang="en-US" sz="3200" dirty="0" smtClean="0">
                <a:solidFill>
                  <a:srgbClr val="013F62"/>
                </a:solidFill>
                <a:ea typeface="+mj-ea"/>
              </a:rPr>
              <a:t>– Questions?</a:t>
            </a:r>
            <a:endParaRPr lang="en-US" sz="3200" dirty="0">
              <a:solidFill>
                <a:srgbClr val="013F62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6376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259624"/>
            <a:ext cx="4510453" cy="1178168"/>
          </a:xfrm>
        </p:spPr>
        <p:txBody>
          <a:bodyPr>
            <a:normAutofit/>
          </a:bodyPr>
          <a:lstStyle/>
          <a:p>
            <a:r>
              <a:rPr lang="en-US" dirty="0" smtClean="0"/>
              <a:t>USACE Geology Maps available on-line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66" t="16695" r="61151" b="9600"/>
          <a:stretch/>
        </p:blipFill>
        <p:spPr>
          <a:xfrm>
            <a:off x="764931" y="536332"/>
            <a:ext cx="3703236" cy="571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8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Coastal Plain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795" t="13607" r="4188" b="17066"/>
          <a:stretch/>
        </p:blipFill>
        <p:spPr>
          <a:xfrm>
            <a:off x="738956" y="1435503"/>
            <a:ext cx="7666087" cy="45634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00400" y="4048125"/>
            <a:ext cx="457200" cy="4667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1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7155" y="644198"/>
            <a:ext cx="2311103" cy="633544"/>
          </a:xfrm>
        </p:spPr>
        <p:txBody>
          <a:bodyPr/>
          <a:lstStyle/>
          <a:p>
            <a:r>
              <a:rPr lang="en-US" dirty="0" smtClean="0"/>
              <a:t>Belle Island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45" y="382311"/>
            <a:ext cx="4689227" cy="5829622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523" y="2173171"/>
            <a:ext cx="6075205" cy="240825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Line Callout 2 5"/>
          <p:cNvSpPr/>
          <p:nvPr/>
        </p:nvSpPr>
        <p:spPr>
          <a:xfrm>
            <a:off x="1123950" y="5400675"/>
            <a:ext cx="1914525" cy="67627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31161"/>
              <a:gd name="adj6" fmla="val 6079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609165" y="1196788"/>
            <a:ext cx="3697941" cy="555812"/>
          </a:xfrm>
          <a:custGeom>
            <a:avLst/>
            <a:gdLst>
              <a:gd name="connsiteX0" fmla="*/ 0 w 3697941"/>
              <a:gd name="connsiteY0" fmla="*/ 224118 h 555812"/>
              <a:gd name="connsiteX1" fmla="*/ 138953 w 3697941"/>
              <a:gd name="connsiteY1" fmla="*/ 268941 h 555812"/>
              <a:gd name="connsiteX2" fmla="*/ 228600 w 3697941"/>
              <a:gd name="connsiteY2" fmla="*/ 286871 h 555812"/>
              <a:gd name="connsiteX3" fmla="*/ 1792941 w 3697941"/>
              <a:gd name="connsiteY3" fmla="*/ 555812 h 555812"/>
              <a:gd name="connsiteX4" fmla="*/ 2232211 w 3697941"/>
              <a:gd name="connsiteY4" fmla="*/ 493059 h 555812"/>
              <a:gd name="connsiteX5" fmla="*/ 2344270 w 3697941"/>
              <a:gd name="connsiteY5" fmla="*/ 497541 h 555812"/>
              <a:gd name="connsiteX6" fmla="*/ 2788023 w 3697941"/>
              <a:gd name="connsiteY6" fmla="*/ 493059 h 555812"/>
              <a:gd name="connsiteX7" fmla="*/ 2926976 w 3697941"/>
              <a:gd name="connsiteY7" fmla="*/ 443753 h 555812"/>
              <a:gd name="connsiteX8" fmla="*/ 2958353 w 3697941"/>
              <a:gd name="connsiteY8" fmla="*/ 376518 h 555812"/>
              <a:gd name="connsiteX9" fmla="*/ 3182470 w 3697941"/>
              <a:gd name="connsiteY9" fmla="*/ 170330 h 555812"/>
              <a:gd name="connsiteX10" fmla="*/ 3303494 w 3697941"/>
              <a:gd name="connsiteY10" fmla="*/ 156883 h 555812"/>
              <a:gd name="connsiteX11" fmla="*/ 3330388 w 3697941"/>
              <a:gd name="connsiteY11" fmla="*/ 129988 h 555812"/>
              <a:gd name="connsiteX12" fmla="*/ 3478306 w 3697941"/>
              <a:gd name="connsiteY12" fmla="*/ 40341 h 555812"/>
              <a:gd name="connsiteX13" fmla="*/ 3697941 w 3697941"/>
              <a:gd name="connsiteY13" fmla="*/ 0 h 55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97941" h="555812">
                <a:moveTo>
                  <a:pt x="0" y="224118"/>
                </a:moveTo>
                <a:lnTo>
                  <a:pt x="138953" y="268941"/>
                </a:lnTo>
                <a:lnTo>
                  <a:pt x="228600" y="286871"/>
                </a:lnTo>
                <a:lnTo>
                  <a:pt x="1792941" y="555812"/>
                </a:lnTo>
                <a:lnTo>
                  <a:pt x="2232211" y="493059"/>
                </a:lnTo>
                <a:lnTo>
                  <a:pt x="2344270" y="497541"/>
                </a:lnTo>
                <a:lnTo>
                  <a:pt x="2788023" y="493059"/>
                </a:lnTo>
                <a:lnTo>
                  <a:pt x="2926976" y="443753"/>
                </a:lnTo>
                <a:lnTo>
                  <a:pt x="2958353" y="376518"/>
                </a:lnTo>
                <a:lnTo>
                  <a:pt x="3182470" y="170330"/>
                </a:lnTo>
                <a:lnTo>
                  <a:pt x="3303494" y="156883"/>
                </a:lnTo>
                <a:lnTo>
                  <a:pt x="3330388" y="129988"/>
                </a:lnTo>
                <a:lnTo>
                  <a:pt x="3478306" y="40341"/>
                </a:lnTo>
                <a:lnTo>
                  <a:pt x="3697941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1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1603" y="604586"/>
            <a:ext cx="2302557" cy="660276"/>
          </a:xfrm>
        </p:spPr>
        <p:txBody>
          <a:bodyPr/>
          <a:lstStyle/>
          <a:p>
            <a:r>
              <a:rPr lang="en-US" dirty="0"/>
              <a:t>Belle Island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46" y="382311"/>
            <a:ext cx="4689227" cy="5829622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0" t="6971" r="10854" b="54466"/>
          <a:stretch/>
        </p:blipFill>
        <p:spPr>
          <a:xfrm>
            <a:off x="2957513" y="762000"/>
            <a:ext cx="2243137" cy="228655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Freeform 8"/>
          <p:cNvSpPr/>
          <p:nvPr/>
        </p:nvSpPr>
        <p:spPr>
          <a:xfrm>
            <a:off x="1609165" y="1196788"/>
            <a:ext cx="3697941" cy="555812"/>
          </a:xfrm>
          <a:custGeom>
            <a:avLst/>
            <a:gdLst>
              <a:gd name="connsiteX0" fmla="*/ 0 w 3697941"/>
              <a:gd name="connsiteY0" fmla="*/ 224118 h 555812"/>
              <a:gd name="connsiteX1" fmla="*/ 138953 w 3697941"/>
              <a:gd name="connsiteY1" fmla="*/ 268941 h 555812"/>
              <a:gd name="connsiteX2" fmla="*/ 228600 w 3697941"/>
              <a:gd name="connsiteY2" fmla="*/ 286871 h 555812"/>
              <a:gd name="connsiteX3" fmla="*/ 1792941 w 3697941"/>
              <a:gd name="connsiteY3" fmla="*/ 555812 h 555812"/>
              <a:gd name="connsiteX4" fmla="*/ 2232211 w 3697941"/>
              <a:gd name="connsiteY4" fmla="*/ 493059 h 555812"/>
              <a:gd name="connsiteX5" fmla="*/ 2344270 w 3697941"/>
              <a:gd name="connsiteY5" fmla="*/ 497541 h 555812"/>
              <a:gd name="connsiteX6" fmla="*/ 2788023 w 3697941"/>
              <a:gd name="connsiteY6" fmla="*/ 493059 h 555812"/>
              <a:gd name="connsiteX7" fmla="*/ 2926976 w 3697941"/>
              <a:gd name="connsiteY7" fmla="*/ 443753 h 555812"/>
              <a:gd name="connsiteX8" fmla="*/ 2958353 w 3697941"/>
              <a:gd name="connsiteY8" fmla="*/ 376518 h 555812"/>
              <a:gd name="connsiteX9" fmla="*/ 3182470 w 3697941"/>
              <a:gd name="connsiteY9" fmla="*/ 170330 h 555812"/>
              <a:gd name="connsiteX10" fmla="*/ 3303494 w 3697941"/>
              <a:gd name="connsiteY10" fmla="*/ 156883 h 555812"/>
              <a:gd name="connsiteX11" fmla="*/ 3330388 w 3697941"/>
              <a:gd name="connsiteY11" fmla="*/ 129988 h 555812"/>
              <a:gd name="connsiteX12" fmla="*/ 3478306 w 3697941"/>
              <a:gd name="connsiteY12" fmla="*/ 40341 h 555812"/>
              <a:gd name="connsiteX13" fmla="*/ 3697941 w 3697941"/>
              <a:gd name="connsiteY13" fmla="*/ 0 h 55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97941" h="555812">
                <a:moveTo>
                  <a:pt x="0" y="224118"/>
                </a:moveTo>
                <a:lnTo>
                  <a:pt x="138953" y="268941"/>
                </a:lnTo>
                <a:lnTo>
                  <a:pt x="228600" y="286871"/>
                </a:lnTo>
                <a:lnTo>
                  <a:pt x="1792941" y="555812"/>
                </a:lnTo>
                <a:lnTo>
                  <a:pt x="2232211" y="493059"/>
                </a:lnTo>
                <a:lnTo>
                  <a:pt x="2344270" y="497541"/>
                </a:lnTo>
                <a:lnTo>
                  <a:pt x="2788023" y="493059"/>
                </a:lnTo>
                <a:lnTo>
                  <a:pt x="2926976" y="443753"/>
                </a:lnTo>
                <a:lnTo>
                  <a:pt x="2958353" y="376518"/>
                </a:lnTo>
                <a:lnTo>
                  <a:pt x="3182470" y="170330"/>
                </a:lnTo>
                <a:lnTo>
                  <a:pt x="3303494" y="156883"/>
                </a:lnTo>
                <a:lnTo>
                  <a:pt x="3330388" y="129988"/>
                </a:lnTo>
                <a:lnTo>
                  <a:pt x="3478306" y="40341"/>
                </a:lnTo>
                <a:lnTo>
                  <a:pt x="3697941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0" t="6971" r="10854" b="54466"/>
          <a:stretch/>
        </p:blipFill>
        <p:spPr>
          <a:xfrm>
            <a:off x="657544" y="538682"/>
            <a:ext cx="5412126" cy="55168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Freeform 2"/>
          <p:cNvSpPr/>
          <p:nvPr/>
        </p:nvSpPr>
        <p:spPr>
          <a:xfrm>
            <a:off x="605327" y="1592580"/>
            <a:ext cx="5455920" cy="1318260"/>
          </a:xfrm>
          <a:custGeom>
            <a:avLst/>
            <a:gdLst>
              <a:gd name="connsiteX0" fmla="*/ 0 w 5455920"/>
              <a:gd name="connsiteY0" fmla="*/ 1097280 h 1318260"/>
              <a:gd name="connsiteX1" fmla="*/ 769620 w 5455920"/>
              <a:gd name="connsiteY1" fmla="*/ 1249680 h 1318260"/>
              <a:gd name="connsiteX2" fmla="*/ 1051560 w 5455920"/>
              <a:gd name="connsiteY2" fmla="*/ 1318260 h 1318260"/>
              <a:gd name="connsiteX3" fmla="*/ 2125980 w 5455920"/>
              <a:gd name="connsiteY3" fmla="*/ 1143000 h 1318260"/>
              <a:gd name="connsiteX4" fmla="*/ 2392680 w 5455920"/>
              <a:gd name="connsiteY4" fmla="*/ 1165860 h 1318260"/>
              <a:gd name="connsiteX5" fmla="*/ 3512820 w 5455920"/>
              <a:gd name="connsiteY5" fmla="*/ 1173480 h 1318260"/>
              <a:gd name="connsiteX6" fmla="*/ 3802380 w 5455920"/>
              <a:gd name="connsiteY6" fmla="*/ 1059180 h 1318260"/>
              <a:gd name="connsiteX7" fmla="*/ 3924300 w 5455920"/>
              <a:gd name="connsiteY7" fmla="*/ 845820 h 1318260"/>
              <a:gd name="connsiteX8" fmla="*/ 4457700 w 5455920"/>
              <a:gd name="connsiteY8" fmla="*/ 373380 h 1318260"/>
              <a:gd name="connsiteX9" fmla="*/ 4648200 w 5455920"/>
              <a:gd name="connsiteY9" fmla="*/ 373380 h 1318260"/>
              <a:gd name="connsiteX10" fmla="*/ 4754880 w 5455920"/>
              <a:gd name="connsiteY10" fmla="*/ 335280 h 1318260"/>
              <a:gd name="connsiteX11" fmla="*/ 4823460 w 5455920"/>
              <a:gd name="connsiteY11" fmla="*/ 259080 h 1318260"/>
              <a:gd name="connsiteX12" fmla="*/ 5227320 w 5455920"/>
              <a:gd name="connsiteY12" fmla="*/ 45720 h 1318260"/>
              <a:gd name="connsiteX13" fmla="*/ 5364480 w 5455920"/>
              <a:gd name="connsiteY13" fmla="*/ 22860 h 1318260"/>
              <a:gd name="connsiteX14" fmla="*/ 5455920 w 5455920"/>
              <a:gd name="connsiteY14" fmla="*/ 0 h 131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55920" h="1318260">
                <a:moveTo>
                  <a:pt x="0" y="1097280"/>
                </a:moveTo>
                <a:lnTo>
                  <a:pt x="769620" y="1249680"/>
                </a:lnTo>
                <a:lnTo>
                  <a:pt x="1051560" y="1318260"/>
                </a:lnTo>
                <a:lnTo>
                  <a:pt x="2125980" y="1143000"/>
                </a:lnTo>
                <a:lnTo>
                  <a:pt x="2392680" y="1165860"/>
                </a:lnTo>
                <a:lnTo>
                  <a:pt x="3512820" y="1173480"/>
                </a:lnTo>
                <a:lnTo>
                  <a:pt x="3802380" y="1059180"/>
                </a:lnTo>
                <a:lnTo>
                  <a:pt x="3924300" y="845820"/>
                </a:lnTo>
                <a:lnTo>
                  <a:pt x="4457700" y="373380"/>
                </a:lnTo>
                <a:lnTo>
                  <a:pt x="4648200" y="373380"/>
                </a:lnTo>
                <a:lnTo>
                  <a:pt x="4754880" y="335280"/>
                </a:lnTo>
                <a:lnTo>
                  <a:pt x="4823460" y="259080"/>
                </a:lnTo>
                <a:lnTo>
                  <a:pt x="5227320" y="45720"/>
                </a:lnTo>
                <a:lnTo>
                  <a:pt x="5364480" y="22860"/>
                </a:lnTo>
                <a:lnTo>
                  <a:pt x="5455920" y="0"/>
                </a:ln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0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819" y="109941"/>
            <a:ext cx="7333531" cy="942482"/>
          </a:xfrm>
        </p:spPr>
        <p:txBody>
          <a:bodyPr/>
          <a:lstStyle/>
          <a:p>
            <a:r>
              <a:rPr lang="en-US" dirty="0" smtClean="0"/>
              <a:t>Belle Island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37" y="1145145"/>
            <a:ext cx="7030529" cy="4897584"/>
          </a:xfrm>
        </p:spPr>
      </p:pic>
    </p:spTree>
    <p:extLst>
      <p:ext uri="{BB962C8B-B14F-4D97-AF65-F5344CB8AC3E}">
        <p14:creationId xmlns:p14="http://schemas.microsoft.com/office/powerpoint/2010/main" val="71781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Orleans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795" t="13607" r="4188" b="17066"/>
          <a:stretch/>
        </p:blipFill>
        <p:spPr>
          <a:xfrm>
            <a:off x="738956" y="1435503"/>
            <a:ext cx="7666087" cy="45634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48375" y="3581400"/>
            <a:ext cx="457200" cy="4667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7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6519" y="558303"/>
            <a:ext cx="2743201" cy="692209"/>
          </a:xfrm>
        </p:spPr>
        <p:txBody>
          <a:bodyPr/>
          <a:lstStyle/>
          <a:p>
            <a:r>
              <a:rPr lang="en-US" dirty="0" smtClean="0"/>
              <a:t>New Orleans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74" y="472305"/>
            <a:ext cx="4637227" cy="5746409"/>
          </a:xfrm>
        </p:spPr>
      </p:pic>
      <p:sp>
        <p:nvSpPr>
          <p:cNvPr id="3" name="Rectangle 2"/>
          <p:cNvSpPr/>
          <p:nvPr/>
        </p:nvSpPr>
        <p:spPr>
          <a:xfrm>
            <a:off x="3414022" y="558303"/>
            <a:ext cx="677056" cy="25455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264025" y="1524000"/>
            <a:ext cx="1489323" cy="3070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753348" y="1378316"/>
            <a:ext cx="8691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New Orleans</a:t>
            </a:r>
          </a:p>
          <a:p>
            <a:r>
              <a:rPr lang="en-US" sz="1000" b="1" dirty="0" smtClean="0">
                <a:solidFill>
                  <a:srgbClr val="FF0000"/>
                </a:solidFill>
              </a:rPr>
              <a:t>Convention</a:t>
            </a:r>
          </a:p>
          <a:p>
            <a:r>
              <a:rPr lang="en-US" sz="1000" b="1" dirty="0" smtClean="0">
                <a:solidFill>
                  <a:srgbClr val="FF0000"/>
                </a:solidFill>
              </a:rPr>
              <a:t>Center</a:t>
            </a:r>
            <a:endParaRPr lang="en-US" sz="1000" b="1" dirty="0">
              <a:solidFill>
                <a:srgbClr val="FF0000"/>
              </a:solidFill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76" y="221492"/>
            <a:ext cx="1764289" cy="6151725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334034" y="438121"/>
            <a:ext cx="270720" cy="5935096"/>
          </a:xfrm>
          <a:custGeom>
            <a:avLst/>
            <a:gdLst>
              <a:gd name="connsiteX0" fmla="*/ 186070 w 186070"/>
              <a:gd name="connsiteY0" fmla="*/ 0 h 4061637"/>
              <a:gd name="connsiteX1" fmla="*/ 175438 w 186070"/>
              <a:gd name="connsiteY1" fmla="*/ 414670 h 4061637"/>
              <a:gd name="connsiteX2" fmla="*/ 10633 w 186070"/>
              <a:gd name="connsiteY2" fmla="*/ 1127051 h 4061637"/>
              <a:gd name="connsiteX3" fmla="*/ 21266 w 186070"/>
              <a:gd name="connsiteY3" fmla="*/ 1259958 h 4061637"/>
              <a:gd name="connsiteX4" fmla="*/ 58480 w 186070"/>
              <a:gd name="connsiteY4" fmla="*/ 1334386 h 4061637"/>
              <a:gd name="connsiteX5" fmla="*/ 95693 w 186070"/>
              <a:gd name="connsiteY5" fmla="*/ 1424763 h 4061637"/>
              <a:gd name="connsiteX6" fmla="*/ 148856 w 186070"/>
              <a:gd name="connsiteY6" fmla="*/ 1940442 h 4061637"/>
              <a:gd name="connsiteX7" fmla="*/ 116959 w 186070"/>
              <a:gd name="connsiteY7" fmla="*/ 2264735 h 4061637"/>
              <a:gd name="connsiteX8" fmla="*/ 21266 w 186070"/>
              <a:gd name="connsiteY8" fmla="*/ 2721935 h 4061637"/>
              <a:gd name="connsiteX9" fmla="*/ 69112 w 186070"/>
              <a:gd name="connsiteY9" fmla="*/ 2971800 h 4061637"/>
              <a:gd name="connsiteX10" fmla="*/ 106326 w 186070"/>
              <a:gd name="connsiteY10" fmla="*/ 3455581 h 4061637"/>
              <a:gd name="connsiteX11" fmla="*/ 26582 w 186070"/>
              <a:gd name="connsiteY11" fmla="*/ 3646967 h 4061637"/>
              <a:gd name="connsiteX12" fmla="*/ 10633 w 186070"/>
              <a:gd name="connsiteY12" fmla="*/ 3689498 h 4061637"/>
              <a:gd name="connsiteX13" fmla="*/ 0 w 186070"/>
              <a:gd name="connsiteY13" fmla="*/ 4061637 h 406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070" h="4061637">
                <a:moveTo>
                  <a:pt x="186070" y="0"/>
                </a:moveTo>
                <a:lnTo>
                  <a:pt x="175438" y="414670"/>
                </a:lnTo>
                <a:lnTo>
                  <a:pt x="10633" y="1127051"/>
                </a:lnTo>
                <a:lnTo>
                  <a:pt x="21266" y="1259958"/>
                </a:lnTo>
                <a:lnTo>
                  <a:pt x="58480" y="1334386"/>
                </a:lnTo>
                <a:lnTo>
                  <a:pt x="95693" y="1424763"/>
                </a:lnTo>
                <a:lnTo>
                  <a:pt x="148856" y="1940442"/>
                </a:lnTo>
                <a:lnTo>
                  <a:pt x="116959" y="2264735"/>
                </a:lnTo>
                <a:lnTo>
                  <a:pt x="21266" y="2721935"/>
                </a:lnTo>
                <a:lnTo>
                  <a:pt x="69112" y="2971800"/>
                </a:lnTo>
                <a:lnTo>
                  <a:pt x="106326" y="3455581"/>
                </a:lnTo>
                <a:lnTo>
                  <a:pt x="26582" y="3646967"/>
                </a:lnTo>
                <a:lnTo>
                  <a:pt x="10633" y="3689498"/>
                </a:lnTo>
                <a:lnTo>
                  <a:pt x="0" y="4061637"/>
                </a:lnTo>
              </a:path>
            </a:pathLst>
          </a:cu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GeoEnginee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A9E00"/>
      </a:accent1>
      <a:accent2>
        <a:srgbClr val="EB7F09"/>
      </a:accent2>
      <a:accent3>
        <a:srgbClr val="B8AD92"/>
      </a:accent3>
      <a:accent4>
        <a:srgbClr val="D9B410"/>
      </a:accent4>
      <a:accent5>
        <a:srgbClr val="00213A"/>
      </a:accent5>
      <a:accent6>
        <a:srgbClr val="7A9E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-standard.pptx" id="{2F93300C-F255-4B01-9D5A-13D7475B37CD}" vid="{9B6961FE-1B5B-48D9-A3F8-A24A67DA9B36}"/>
    </a:ext>
  </a:extLst>
</a:theme>
</file>

<file path=ppt/theme/theme2.xml><?xml version="1.0" encoding="utf-8"?>
<a:theme xmlns:a="http://schemas.openxmlformats.org/drawingml/2006/main" name="1_Office Theme">
  <a:themeElements>
    <a:clrScheme name="GeoEnginee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A9E00"/>
      </a:accent1>
      <a:accent2>
        <a:srgbClr val="EB7F09"/>
      </a:accent2>
      <a:accent3>
        <a:srgbClr val="B8AD92"/>
      </a:accent3>
      <a:accent4>
        <a:srgbClr val="D9B410"/>
      </a:accent4>
      <a:accent5>
        <a:srgbClr val="00213A"/>
      </a:accent5>
      <a:accent6>
        <a:srgbClr val="7A9E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-standard.pptx" id="{2F93300C-F255-4B01-9D5A-13D7475B37CD}" vid="{2D51DB36-BC5D-4E7F-A4FD-8A9300C0E85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Presentation-standard</Template>
  <TotalTime>3067</TotalTime>
  <Words>314</Words>
  <Application>Microsoft Office PowerPoint</Application>
  <PresentationFormat>On-screen Show (4:3)</PresentationFormat>
  <Paragraphs>81</Paragraphs>
  <Slides>29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Courier New</vt:lpstr>
      <vt:lpstr>Franklin Gothic Book</vt:lpstr>
      <vt:lpstr>Franklin Gothic Medium</vt:lpstr>
      <vt:lpstr>Wingdings</vt:lpstr>
      <vt:lpstr>Office Theme</vt:lpstr>
      <vt:lpstr>1_Office Theme</vt:lpstr>
      <vt:lpstr>Planning for What You Can’t See</vt:lpstr>
      <vt:lpstr>Today’s Story</vt:lpstr>
      <vt:lpstr>USACE Geology Maps available on-line</vt:lpstr>
      <vt:lpstr>Coastal Plain</vt:lpstr>
      <vt:lpstr>Belle Island</vt:lpstr>
      <vt:lpstr>Belle Island</vt:lpstr>
      <vt:lpstr>Belle Island</vt:lpstr>
      <vt:lpstr>New Orleans</vt:lpstr>
      <vt:lpstr>New Orleans</vt:lpstr>
      <vt:lpstr>PowerPoint Presentation</vt:lpstr>
      <vt:lpstr>Port Arthur Geologic Quadrangle</vt:lpstr>
      <vt:lpstr>Port Arthur Geologic Quadrangle</vt:lpstr>
      <vt:lpstr>Project #1</vt:lpstr>
      <vt:lpstr>1998</vt:lpstr>
      <vt:lpstr>2015</vt:lpstr>
      <vt:lpstr>Water Control Structure Location</vt:lpstr>
      <vt:lpstr>Project #1</vt:lpstr>
      <vt:lpstr>Saturated Chenier Sand Excavation Problem</vt:lpstr>
      <vt:lpstr>Project #2</vt:lpstr>
      <vt:lpstr>Project #2</vt:lpstr>
      <vt:lpstr>PowerPoint Presentation</vt:lpstr>
      <vt:lpstr>Project #3</vt:lpstr>
      <vt:lpstr>Project #3</vt:lpstr>
      <vt:lpstr>Project #3</vt:lpstr>
      <vt:lpstr>Highly Variable Subsurface Conditions</vt:lpstr>
      <vt:lpstr>PowerPoint Presentation</vt:lpstr>
      <vt:lpstr>2 Conflicting Geomorphologic Processes</vt:lpstr>
      <vt:lpstr>PowerPoint Presentation</vt:lpstr>
      <vt:lpstr>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for What You Can’t See</dc:title>
  <dc:creator>David S. Eley</dc:creator>
  <cp:lastModifiedBy>David S. Eley</cp:lastModifiedBy>
  <cp:revision>95</cp:revision>
  <cp:lastPrinted>2016-05-23T22:40:30Z</cp:lastPrinted>
  <dcterms:created xsi:type="dcterms:W3CDTF">2016-05-09T19:58:18Z</dcterms:created>
  <dcterms:modified xsi:type="dcterms:W3CDTF">2016-05-27T14:50:29Z</dcterms:modified>
</cp:coreProperties>
</file>